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6"/>
  </p:notesMasterIdLst>
  <p:sldIdLst>
    <p:sldId id="859" r:id="rId2"/>
    <p:sldId id="1140" r:id="rId3"/>
    <p:sldId id="1176" r:id="rId4"/>
    <p:sldId id="1142" r:id="rId5"/>
    <p:sldId id="1177" r:id="rId6"/>
    <p:sldId id="1143" r:id="rId7"/>
    <p:sldId id="1178" r:id="rId8"/>
    <p:sldId id="1179" r:id="rId9"/>
    <p:sldId id="1144" r:id="rId10"/>
    <p:sldId id="1180" r:id="rId11"/>
    <p:sldId id="1145" r:id="rId12"/>
    <p:sldId id="1181" r:id="rId13"/>
    <p:sldId id="1146" r:id="rId14"/>
    <p:sldId id="1182" r:id="rId15"/>
    <p:sldId id="1183" r:id="rId16"/>
    <p:sldId id="1184" r:id="rId17"/>
    <p:sldId id="1147" r:id="rId18"/>
    <p:sldId id="1185" r:id="rId19"/>
    <p:sldId id="1148" r:id="rId20"/>
    <p:sldId id="1186" r:id="rId21"/>
    <p:sldId id="1149" r:id="rId22"/>
    <p:sldId id="1187" r:id="rId23"/>
    <p:sldId id="1150" r:id="rId24"/>
    <p:sldId id="1188" r:id="rId25"/>
    <p:sldId id="1189" r:id="rId26"/>
    <p:sldId id="1151" r:id="rId27"/>
    <p:sldId id="1190" r:id="rId28"/>
    <p:sldId id="1152" r:id="rId29"/>
    <p:sldId id="1191" r:id="rId30"/>
    <p:sldId id="1153" r:id="rId31"/>
    <p:sldId id="1192" r:id="rId32"/>
    <p:sldId id="1154" r:id="rId33"/>
    <p:sldId id="1193" r:id="rId34"/>
    <p:sldId id="1155" r:id="rId35"/>
    <p:sldId id="1194" r:id="rId36"/>
    <p:sldId id="1156" r:id="rId37"/>
    <p:sldId id="1195" r:id="rId38"/>
    <p:sldId id="1196" r:id="rId39"/>
    <p:sldId id="1157" r:id="rId40"/>
    <p:sldId id="1158" r:id="rId41"/>
    <p:sldId id="1159" r:id="rId42"/>
    <p:sldId id="1160" r:id="rId43"/>
    <p:sldId id="1161" r:id="rId44"/>
    <p:sldId id="1197" r:id="rId45"/>
    <p:sldId id="1162" r:id="rId46"/>
    <p:sldId id="1199" r:id="rId47"/>
    <p:sldId id="1163" r:id="rId48"/>
    <p:sldId id="1200" r:id="rId49"/>
    <p:sldId id="1164" r:id="rId50"/>
    <p:sldId id="1201" r:id="rId51"/>
    <p:sldId id="1202" r:id="rId52"/>
    <p:sldId id="1165" r:id="rId53"/>
    <p:sldId id="1166" r:id="rId54"/>
    <p:sldId id="1167" r:id="rId55"/>
    <p:sldId id="1168" r:id="rId56"/>
    <p:sldId id="1169" r:id="rId57"/>
    <p:sldId id="1170" r:id="rId58"/>
    <p:sldId id="1171" r:id="rId59"/>
    <p:sldId id="1172" r:id="rId60"/>
    <p:sldId id="1141" r:id="rId61"/>
    <p:sldId id="1173" r:id="rId62"/>
    <p:sldId id="1174" r:id="rId63"/>
    <p:sldId id="1175" r:id="rId64"/>
    <p:sldId id="1203" r:id="rId6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02" autoAdjust="0"/>
    <p:restoredTop sz="92909" autoAdjust="0"/>
  </p:normalViewPr>
  <p:slideViewPr>
    <p:cSldViewPr showGuides="1">
      <p:cViewPr varScale="1">
        <p:scale>
          <a:sx n="113" d="100"/>
          <a:sy n="113" d="100"/>
        </p:scale>
        <p:origin x="36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4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5" Type="http://schemas.openxmlformats.org/officeDocument/2006/relationships/image" Target="../media/image55.png"/><Relationship Id="rId4" Type="http://schemas.openxmlformats.org/officeDocument/2006/relationships/image" Target="../media/image54.png"/></Relationships>
</file>

<file path=ppt/slides/_rels/slide6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 Id="rId5" Type="http://schemas.openxmlformats.org/officeDocument/2006/relationships/image" Target="../media/image56.png"/><Relationship Id="rId4" Type="http://schemas.openxmlformats.org/officeDocument/2006/relationships/image" Target="../media/image55.png"/></Relationships>
</file>

<file path=ppt/slides/_rels/slide6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5.png"/></Relationships>
</file>

<file path=ppt/slides/_rels/slide6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8.png"/><Relationship Id="rId1" Type="http://schemas.openxmlformats.org/officeDocument/2006/relationships/slideLayout" Target="../slideLayouts/slideLayout1.xml"/><Relationship Id="rId5" Type="http://schemas.openxmlformats.org/officeDocument/2006/relationships/image" Target="../media/image55.png"/><Relationship Id="rId4" Type="http://schemas.openxmlformats.org/officeDocument/2006/relationships/image" Target="../media/image54.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352648"/>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第十七章提优测评卷</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25856"/>
          </a:xfrm>
        </p:spPr>
        <p:txBody>
          <a:bodyPr/>
          <a:lstStyle/>
          <a:p>
            <a:pPr hangingPunct="0">
              <a:lnSpc>
                <a:spcPct val="130000"/>
              </a:lnSpc>
              <a:spcAft>
                <a:spcPts val="0"/>
              </a:spcAft>
            </a:pP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latin typeface="Times New Roman" panose="02020603050405020304" pitchFamily="18" charset="0"/>
                <a:ea typeface="宋体" panose="02010600030101010101" pitchFamily="2" charset="-122"/>
                <a:cs typeface="Times New Roman" panose="02020603050405020304" pitchFamily="18" charset="0"/>
              </a:rPr>
              <a:t>由题图甲可知，电阻</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latin typeface="Times New Roman" panose="02020603050405020304" pitchFamily="18" charset="0"/>
                <a:ea typeface="宋体" panose="02010600030101010101" pitchFamily="2" charset="-122"/>
                <a:cs typeface="Times New Roman" panose="02020603050405020304" pitchFamily="18" charset="0"/>
              </a:rPr>
              <a:t>与气敏电阻</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latin typeface="Times New Roman" panose="02020603050405020304" pitchFamily="18" charset="0"/>
                <a:ea typeface="宋体" panose="02010600030101010101" pitchFamily="2" charset="-122"/>
                <a:cs typeface="Times New Roman" panose="02020603050405020304" pitchFamily="18" charset="0"/>
              </a:rPr>
              <a:t>串联，电流表测串联电路的电流，电压表测气敏电阻两端的电压；由题图乙可知，当污染物浓度增大时，气敏电阻的阻值减小，</a:t>
            </a:r>
            <a:r>
              <a:rPr lang="en-US" altLang="zh-CN" sz="2200">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latin typeface="Times New Roman" panose="02020603050405020304" pitchFamily="18" charset="0"/>
                <a:ea typeface="宋体" panose="02010600030101010101" pitchFamily="2" charset="-122"/>
                <a:cs typeface="Times New Roman" panose="02020603050405020304" pitchFamily="18" charset="0"/>
              </a:rPr>
              <a:t>错误；当污染物浓度增大时，气敏电阻的阻值减小，电源电压不变，电路中电流增大，则电流表示数增大，</a:t>
            </a:r>
            <a:r>
              <a:rPr lang="en-US" altLang="zh-CN" sz="2200">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latin typeface="Times New Roman" panose="02020603050405020304" pitchFamily="18" charset="0"/>
                <a:ea typeface="宋体" panose="02010600030101010101" pitchFamily="2" charset="-122"/>
                <a:cs typeface="Times New Roman" panose="02020603050405020304" pitchFamily="18" charset="0"/>
              </a:rPr>
              <a:t>正确；当污染物浓度增大时，气敏电阻的阻值减小，电源电压不变，则电路电流增大，电阻</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latin typeface="Times New Roman" panose="02020603050405020304" pitchFamily="18" charset="0"/>
                <a:ea typeface="宋体" panose="02010600030101010101" pitchFamily="2" charset="-122"/>
                <a:cs typeface="Times New Roman" panose="02020603050405020304" pitchFamily="18" charset="0"/>
              </a:rPr>
              <a:t>两端的电压增大，由串联电路电压的关系可知，气敏电阻两端的电压即电压表示数减小，</a:t>
            </a:r>
            <a:r>
              <a:rPr lang="en-US" altLang="zh-CN" sz="2200">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latin typeface="Times New Roman" panose="02020603050405020304" pitchFamily="18" charset="0"/>
                <a:ea typeface="宋体" panose="02010600030101010101" pitchFamily="2" charset="-122"/>
                <a:cs typeface="Times New Roman" panose="02020603050405020304" pitchFamily="18" charset="0"/>
              </a:rPr>
              <a:t>错误；由题意知，当污染物浓度增大时，污染物浓度监测表的示数增大，由以上分析可知，污染物浓度监测表是电流表改装而成的，</a:t>
            </a:r>
            <a:r>
              <a:rPr lang="en-US" altLang="zh-CN" sz="2200">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200">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7.jpg" descr="id:2147489307;FounderCES"/>
          <p:cNvPicPr/>
          <p:nvPr/>
        </p:nvPicPr>
        <p:blipFill>
          <a:blip r:embed="rId2"/>
          <a:stretch>
            <a:fillRect/>
          </a:stretch>
        </p:blipFill>
        <p:spPr>
          <a:xfrm>
            <a:off x="3728086" y="3876540"/>
            <a:ext cx="2613550" cy="1914025"/>
          </a:xfrm>
          <a:prstGeom prst="rect">
            <a:avLst/>
          </a:prstGeom>
        </p:spPr>
      </p:pic>
      <p:pic>
        <p:nvPicPr>
          <p:cNvPr id="4" name="gyc448.jpg" descr="id:2147489314;FounderCES"/>
          <p:cNvPicPr/>
          <p:nvPr/>
        </p:nvPicPr>
        <p:blipFill>
          <a:blip r:embed="rId3"/>
          <a:stretch>
            <a:fillRect/>
          </a:stretch>
        </p:blipFill>
        <p:spPr>
          <a:xfrm>
            <a:off x="7031310" y="4092564"/>
            <a:ext cx="1800200" cy="1750471"/>
          </a:xfrm>
          <a:prstGeom prst="rect">
            <a:avLst/>
          </a:prstGeom>
        </p:spPr>
      </p:pic>
      <p:sp>
        <p:nvSpPr>
          <p:cNvPr id="5" name="矩形 4"/>
          <p:cNvSpPr/>
          <p:nvPr/>
        </p:nvSpPr>
        <p:spPr>
          <a:xfrm>
            <a:off x="4880214" y="5748748"/>
            <a:ext cx="4023304"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5816318" y="6193351"/>
            <a:ext cx="1569660"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4</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临沂中考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）如图所示电路的电源电压为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，闭合开关后，电流表的示数为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的电流大于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是并联的</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4.jpg" descr="id:2147489321;FounderCES"/>
          <p:cNvPicPr/>
          <p:nvPr/>
        </p:nvPicPr>
        <p:blipFill>
          <a:blip r:embed="rId2"/>
          <a:stretch>
            <a:fillRect/>
          </a:stretch>
        </p:blipFill>
        <p:spPr>
          <a:xfrm>
            <a:off x="7391350" y="2403668"/>
            <a:ext cx="2304256" cy="2147843"/>
          </a:xfrm>
          <a:prstGeom prst="rect">
            <a:avLst/>
          </a:prstGeom>
        </p:spPr>
      </p:pic>
      <p:sp>
        <p:nvSpPr>
          <p:cNvPr id="4" name="矩形 3"/>
          <p:cNvSpPr/>
          <p:nvPr/>
        </p:nvSpPr>
        <p:spPr>
          <a:xfrm>
            <a:off x="7758648" y="4551511"/>
            <a:ext cx="1569660"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5</a:t>
            </a:r>
            <a:r>
              <a:rPr lang="zh-CN" altLang="zh-CN" sz="2400" b="0">
                <a:solidFill>
                  <a:srgbClr val="000000"/>
                </a:solidFill>
                <a:cs typeface="Times New Roman" panose="02020603050405020304" pitchFamily="18" charset="0"/>
              </a:rPr>
              <a:t>题）</a:t>
            </a:r>
            <a:endParaRPr lang="zh-CN" altLang="en-US" sz="2400" b="0"/>
          </a:p>
        </p:txBody>
      </p:sp>
      <p:sp>
        <p:nvSpPr>
          <p:cNvPr id="6" name="矩形 5"/>
          <p:cNvSpPr/>
          <p:nvPr/>
        </p:nvSpPr>
        <p:spPr>
          <a:xfrm>
            <a:off x="5236419" y="2263512"/>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95471"/>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闭合开关后，两电阻串联接入电路，电流表测通过电路的电流，电压表测</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两端的电压，串联电路各处电流相等，电流表的示数为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，所以通过两电阻的电流均为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，即电压表的示数为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错误；因串联电路总电压等于各部分电压之和，所以</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0.9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，根据欧姆定律可得定值电阻</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9</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595471"/>
              </a:xfrm>
              <a:blipFill rotWithShape="1">
                <a:blip r:embed="rId2"/>
                <a:stretch>
                  <a:fillRect l="-2" t="-18" r="1" b="3"/>
                </a:stretch>
              </a:blipFill>
            </p:spPr>
            <p:txBody>
              <a:bodyPr/>
              <a:lstStyle/>
              <a:p>
                <a:r>
                  <a:rPr lang="zh-CN" altLang="en-US">
                    <a:noFill/>
                  </a:rPr>
                  <a:t> </a:t>
                </a:r>
              </a:p>
            </p:txBody>
          </p:sp>
        </mc:Fallback>
      </mc:AlternateContent>
      <p:pic>
        <p:nvPicPr>
          <p:cNvPr id="3" name="jj114.jpg" descr="id:2147489321;FounderCES"/>
          <p:cNvPicPr/>
          <p:nvPr/>
        </p:nvPicPr>
        <p:blipFill>
          <a:blip r:embed="rId3"/>
          <a:stretch>
            <a:fillRect/>
          </a:stretch>
        </p:blipFill>
        <p:spPr>
          <a:xfrm>
            <a:off x="4871070" y="4005064"/>
            <a:ext cx="2304256" cy="2147843"/>
          </a:xfrm>
          <a:prstGeom prst="rect">
            <a:avLst/>
          </a:prstGeom>
        </p:spPr>
      </p:pic>
      <p:sp>
        <p:nvSpPr>
          <p:cNvPr id="4" name="矩形 3"/>
          <p:cNvSpPr/>
          <p:nvPr/>
        </p:nvSpPr>
        <p:spPr>
          <a:xfrm>
            <a:off x="5238368" y="6152907"/>
            <a:ext cx="1569660"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5</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65840"/>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合肥庐阳区一模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是光敏电阻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kΩ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的阻值与光的照度（</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光照越强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照度越大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单位为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）关系如图乙所示，电压表测量范围为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当照度增大时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的阻值将增大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电路能测量的最大照度为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Lux</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照度增大时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电压表的示数减小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要提高能测量的照度值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可以增加</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9.jpg" descr="id:2147489328;FounderCES"/>
          <p:cNvPicPr/>
          <p:nvPr/>
        </p:nvPicPr>
        <p:blipFill>
          <a:blip r:embed="rId2"/>
          <a:stretch>
            <a:fillRect/>
          </a:stretch>
        </p:blipFill>
        <p:spPr>
          <a:xfrm>
            <a:off x="7031309" y="3316225"/>
            <a:ext cx="1209117" cy="1459366"/>
          </a:xfrm>
          <a:prstGeom prst="rect">
            <a:avLst/>
          </a:prstGeom>
        </p:spPr>
      </p:pic>
      <p:pic>
        <p:nvPicPr>
          <p:cNvPr id="4" name="gyc450.jpg" descr="id:2147489335;FounderCES"/>
          <p:cNvPicPr/>
          <p:nvPr/>
        </p:nvPicPr>
        <p:blipFill>
          <a:blip r:embed="rId3"/>
          <a:stretch>
            <a:fillRect/>
          </a:stretch>
        </p:blipFill>
        <p:spPr>
          <a:xfrm>
            <a:off x="9263558" y="3155834"/>
            <a:ext cx="2376263" cy="1893185"/>
          </a:xfrm>
          <a:prstGeom prst="rect">
            <a:avLst/>
          </a:prstGeom>
        </p:spPr>
      </p:pic>
      <p:sp>
        <p:nvSpPr>
          <p:cNvPr id="5" name="矩形 4"/>
          <p:cNvSpPr/>
          <p:nvPr/>
        </p:nvSpPr>
        <p:spPr>
          <a:xfrm>
            <a:off x="7324291" y="4942909"/>
            <a:ext cx="387853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7" name="矩形 6"/>
          <p:cNvSpPr/>
          <p:nvPr/>
        </p:nvSpPr>
        <p:spPr>
          <a:xfrm>
            <a:off x="10217246" y="2583892"/>
            <a:ext cx="389850" cy="461665"/>
          </a:xfrm>
          <a:prstGeom prst="rect">
            <a:avLst/>
          </a:prstGeom>
        </p:spPr>
        <p:txBody>
          <a:bodyPr wrap="none">
            <a:spAutoFit/>
          </a:bodyPr>
          <a:lstStyle/>
          <a:p>
            <a:r>
              <a:rPr lang="en-US" altLang="zh-CN" sz="2400"/>
              <a:t>B</a:t>
            </a:r>
            <a:endParaRPr lang="zh-CN" altLang="en-US"/>
          </a:p>
        </p:txBody>
      </p:sp>
      <p:sp>
        <p:nvSpPr>
          <p:cNvPr id="6" name="矩形 5"/>
          <p:cNvSpPr/>
          <p:nvPr/>
        </p:nvSpPr>
        <p:spPr>
          <a:xfrm>
            <a:off x="8256711" y="5629354"/>
            <a:ext cx="1554480" cy="46037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15148"/>
              </a:xfrm>
            </p:spPr>
            <p:txBody>
              <a:body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由图像知，当光的照度增大时，光敏电阻</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的阻值变小，</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错误；电源电压</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9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，当电压表达到最大电压</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时，由串联电路电压规律可知，</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两端分得电压最小，由串联电路的分压原理可得，</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G</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sub>
                        </m:sSub>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G</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sub>
                        </m:sSub>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r>
                          <a:rPr lang="zh-CN"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，即</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k</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G</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9</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r>
                          <a:rPr lang="zh-CN"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kΩ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的阻值最小，照度最大，由图像知，此时照度</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0.8 Lux</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正确；由电路图知，</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串联，</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115148"/>
              </a:xfrm>
              <a:blipFill>
                <a:blip r:embed="rId2"/>
                <a:stretch>
                  <a:fillRect l="-796" r="-849" b="-3914"/>
                </a:stretch>
              </a:blipFill>
            </p:spPr>
            <p:txBody>
              <a:bodyPr/>
              <a:lstStyle/>
              <a:p>
                <a:r>
                  <a:rPr lang="zh-CN" altLang="en-US">
                    <a:noFill/>
                  </a:rPr>
                  <a:t> </a:t>
                </a:r>
              </a:p>
            </p:txBody>
          </p:sp>
        </mc:Fallback>
      </mc:AlternateContent>
      <p:pic>
        <p:nvPicPr>
          <p:cNvPr id="3" name="gyc449.jpg" descr="id:2147489328;FounderCES"/>
          <p:cNvPicPr/>
          <p:nvPr/>
        </p:nvPicPr>
        <p:blipFill>
          <a:blip r:embed="rId3"/>
          <a:stretch>
            <a:fillRect/>
          </a:stretch>
        </p:blipFill>
        <p:spPr>
          <a:xfrm>
            <a:off x="4006973" y="4021659"/>
            <a:ext cx="1209117" cy="1459366"/>
          </a:xfrm>
          <a:prstGeom prst="rect">
            <a:avLst/>
          </a:prstGeom>
        </p:spPr>
      </p:pic>
      <p:pic>
        <p:nvPicPr>
          <p:cNvPr id="4" name="gyc450.jpg" descr="id:2147489335;FounderCES"/>
          <p:cNvPicPr/>
          <p:nvPr/>
        </p:nvPicPr>
        <p:blipFill>
          <a:blip r:embed="rId4"/>
          <a:stretch>
            <a:fillRect/>
          </a:stretch>
        </p:blipFill>
        <p:spPr>
          <a:xfrm>
            <a:off x="6239222" y="3861268"/>
            <a:ext cx="2376263" cy="1893185"/>
          </a:xfrm>
          <a:prstGeom prst="rect">
            <a:avLst/>
          </a:prstGeom>
        </p:spPr>
      </p:pic>
      <p:sp>
        <p:nvSpPr>
          <p:cNvPr id="5" name="矩形 4"/>
          <p:cNvSpPr/>
          <p:nvPr/>
        </p:nvSpPr>
        <p:spPr>
          <a:xfrm>
            <a:off x="4299955" y="5648343"/>
            <a:ext cx="387853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5215696" y="6093539"/>
            <a:ext cx="1554480" cy="46037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73689"/>
              </a:xfrm>
            </p:spPr>
            <p:txBody>
              <a:bodyPr/>
              <a:lstStyle/>
              <a:p>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由串联电路的分压原理可知：</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num>
                      <m:den>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G</m:t>
                            </m:r>
                          </m:sub>
                        </m:sSub>
                      </m:den>
                    </m:f>
                  </m:oMath>
                </a14:m>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sub>
                        </m:sSub>
                      </m:num>
                      <m:den>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𝐺</m:t>
                            </m:r>
                          </m:sub>
                        </m:sSub>
                      </m:den>
                    </m:f>
                  </m:oMath>
                </a14:m>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，当照度增大时，</a:t>
                </a:r>
                <a: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阻值减小，</a:t>
                </a:r>
                <a: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两端电压减小，</a:t>
                </a:r>
                <a: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两端电压变大，即电压表示数增大，</a:t>
                </a:r>
                <a: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错误；由串联电路的分压原理可知：</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num>
                      <m:den>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G</m:t>
                            </m:r>
                          </m:sub>
                        </m:sSub>
                      </m:den>
                    </m:f>
                  </m:oMath>
                </a14:m>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sub>
                        </m:sSub>
                      </m:num>
                      <m:den>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G</m:t>
                            </m:r>
                          </m:sub>
                        </m:sSub>
                      </m:den>
                    </m:f>
                  </m:oMath>
                </a14:m>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，电压表的测量范围一定，则</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num>
                      <m:den>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G</m:t>
                            </m:r>
                          </m:sub>
                        </m:sSub>
                      </m:den>
                    </m:f>
                  </m:oMath>
                </a14:m>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𝑅</m:t>
                            </m:r>
                          </m:sub>
                        </m:sSub>
                      </m:num>
                      <m:den>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G</m:t>
                            </m:r>
                          </m:sub>
                        </m:sSub>
                      </m:den>
                    </m:f>
                  </m:oMath>
                </a14:m>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的比值不变，所以要提高能测量的照度值，</a:t>
                </a:r>
                <a: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阻值应变小，则</a:t>
                </a:r>
                <a: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的阻值应减小，</a:t>
                </a:r>
                <a: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173689"/>
              </a:xfrm>
              <a:blipFill rotWithShape="1">
                <a:blip r:embed="rId2"/>
                <a:stretch>
                  <a:fillRect l="-2" t="-20" r="-1834" b="19"/>
                </a:stretch>
              </a:blipFill>
            </p:spPr>
            <p:txBody>
              <a:bodyPr/>
              <a:lstStyle/>
              <a:p>
                <a:r>
                  <a:rPr lang="zh-CN" altLang="en-US">
                    <a:noFill/>
                  </a:rPr>
                  <a:t> </a:t>
                </a:r>
              </a:p>
            </p:txBody>
          </p:sp>
        </mc:Fallback>
      </mc:AlternateContent>
      <p:pic>
        <p:nvPicPr>
          <p:cNvPr id="3" name="gyc449.jpg" descr="id:2147489328;FounderCES"/>
          <p:cNvPicPr/>
          <p:nvPr/>
        </p:nvPicPr>
        <p:blipFill>
          <a:blip r:embed="rId3"/>
          <a:stretch>
            <a:fillRect/>
          </a:stretch>
        </p:blipFill>
        <p:spPr>
          <a:xfrm>
            <a:off x="4078981" y="4110252"/>
            <a:ext cx="1209117" cy="1459366"/>
          </a:xfrm>
          <a:prstGeom prst="rect">
            <a:avLst/>
          </a:prstGeom>
        </p:spPr>
      </p:pic>
      <p:pic>
        <p:nvPicPr>
          <p:cNvPr id="4" name="gyc450.jpg" descr="id:2147489335;FounderCES"/>
          <p:cNvPicPr/>
          <p:nvPr/>
        </p:nvPicPr>
        <p:blipFill>
          <a:blip r:embed="rId4"/>
          <a:stretch>
            <a:fillRect/>
          </a:stretch>
        </p:blipFill>
        <p:spPr>
          <a:xfrm>
            <a:off x="6311230" y="3949861"/>
            <a:ext cx="2376263" cy="1893185"/>
          </a:xfrm>
          <a:prstGeom prst="rect">
            <a:avLst/>
          </a:prstGeom>
        </p:spPr>
      </p:pic>
      <p:sp>
        <p:nvSpPr>
          <p:cNvPr id="5" name="矩形 4"/>
          <p:cNvSpPr/>
          <p:nvPr/>
        </p:nvSpPr>
        <p:spPr>
          <a:xfrm>
            <a:off x="4371963" y="5736936"/>
            <a:ext cx="387853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5215696" y="6093539"/>
            <a:ext cx="1554480" cy="46037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553210"/>
            <a:ext cx="11485880" cy="4185285"/>
          </a:xfrm>
          <a:solidFill>
            <a:srgbClr val="E1F4FC"/>
          </a:solidFill>
        </p:spPr>
        <p:txBody>
          <a:bodyPr>
            <a:noAutofit/>
          </a:bodyPr>
          <a:lstStyle/>
          <a:p>
            <a:pPr hangingPunct="0">
              <a:spcAft>
                <a:spcPts val="0"/>
              </a:spcAft>
            </a:pP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本题考查了串联电路特点</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欧姆定律的应用</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由图像分析出光的照度越大</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的阻值越小是解题的前提</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熟练应用串联分压公式是关键</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535489"/>
            <a:ext cx="1745077" cy="460506"/>
          </a:xfrm>
          <a:prstGeom prst="rect">
            <a:avLst/>
          </a:prstGeom>
        </p:spPr>
      </p:pic>
      <p:pic>
        <p:nvPicPr>
          <p:cNvPr id="4" name="gyc449.jpg" descr="id:2147489328;FounderCES"/>
          <p:cNvPicPr/>
          <p:nvPr/>
        </p:nvPicPr>
        <p:blipFill>
          <a:blip r:embed="rId3">
            <a:clrChange>
              <a:clrFrom>
                <a:srgbClr val="FFFFFF"/>
              </a:clrFrom>
              <a:clrTo>
                <a:srgbClr val="FFFFFF">
                  <a:alpha val="0"/>
                </a:srgbClr>
              </a:clrTo>
            </a:clrChange>
          </a:blip>
          <a:stretch>
            <a:fillRect/>
          </a:stretch>
        </p:blipFill>
        <p:spPr>
          <a:xfrm>
            <a:off x="3790949" y="3028193"/>
            <a:ext cx="1209117" cy="1459366"/>
          </a:xfrm>
          <a:prstGeom prst="rect">
            <a:avLst/>
          </a:prstGeom>
        </p:spPr>
      </p:pic>
      <p:pic>
        <p:nvPicPr>
          <p:cNvPr id="5" name="gyc450.jpg" descr="id:2147489335;FounderCES"/>
          <p:cNvPicPr/>
          <p:nvPr/>
        </p:nvPicPr>
        <p:blipFill>
          <a:blip r:embed="rId4">
            <a:clrChange>
              <a:clrFrom>
                <a:srgbClr val="FFFFFF"/>
              </a:clrFrom>
              <a:clrTo>
                <a:srgbClr val="FFFFFF">
                  <a:alpha val="0"/>
                </a:srgbClr>
              </a:clrTo>
            </a:clrChange>
          </a:blip>
          <a:stretch>
            <a:fillRect/>
          </a:stretch>
        </p:blipFill>
        <p:spPr>
          <a:xfrm>
            <a:off x="6023198" y="2867802"/>
            <a:ext cx="2376263" cy="1893185"/>
          </a:xfrm>
          <a:prstGeom prst="rect">
            <a:avLst/>
          </a:prstGeom>
        </p:spPr>
      </p:pic>
      <p:sp>
        <p:nvSpPr>
          <p:cNvPr id="6" name="矩形 5"/>
          <p:cNvSpPr/>
          <p:nvPr/>
        </p:nvSpPr>
        <p:spPr>
          <a:xfrm>
            <a:off x="4083931" y="4654877"/>
            <a:ext cx="3878534" cy="646331"/>
          </a:xfrm>
          <a:prstGeom prst="rect">
            <a:avLst/>
          </a:prstGeom>
        </p:spPr>
        <p:txBody>
          <a:bodyPr wrap="square">
            <a:spAutoFit/>
          </a:bodyPr>
          <a:lstStyle/>
          <a:p>
            <a:pPr algn="just">
              <a:lnSpc>
                <a:spcPct val="150000"/>
              </a:lnSpc>
              <a:spcAft>
                <a:spcPts val="0"/>
              </a:spcAft>
              <a:tabLst>
                <a:tab pos="5941060" algn="l"/>
              </a:tabLst>
            </a:pPr>
            <a:r>
              <a:rPr lang="zh-CN" altLang="zh-CN" sz="2400" b="0" dirty="0">
                <a:solidFill>
                  <a:srgbClr val="000000"/>
                </a:solidFill>
                <a:ea typeface="楷体" panose="02010609060101010101" pitchFamily="49" charset="-122"/>
                <a:cs typeface="Times New Roman" panose="02020603050405020304" pitchFamily="18" charset="0"/>
              </a:rPr>
              <a:t>甲</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乙</a:t>
            </a:r>
            <a:endParaRPr lang="zh-CN" altLang="zh-CN" sz="2400" b="0" dirty="0">
              <a:solidFill>
                <a:srgbClr val="000000"/>
              </a:solidFill>
              <a:cs typeface="Times New Roman" panose="02020603050405020304" pitchFamily="18" charset="0"/>
            </a:endParaRPr>
          </a:p>
        </p:txBody>
      </p:sp>
      <p:sp>
        <p:nvSpPr>
          <p:cNvPr id="7" name="矩形 6"/>
          <p:cNvSpPr/>
          <p:nvPr/>
        </p:nvSpPr>
        <p:spPr>
          <a:xfrm>
            <a:off x="4798501" y="5229304"/>
            <a:ext cx="1554480" cy="46037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3692"/>
            <a:ext cx="11485848" cy="397031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南京鼓楼区一模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）如图所示电路，导线完好，闭合开关，灯泡不亮且两表均无示数，拆下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之间的电压表，分别接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两点时，电压表均无示数，接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两点时电压表有示数，则可判定（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变阻器断路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开关断路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灯泡短路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电流表断路</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51.jpg" descr="id:2147489342;FounderCES"/>
          <p:cNvPicPr/>
          <p:nvPr/>
        </p:nvPicPr>
        <p:blipFill>
          <a:blip r:embed="rId2"/>
          <a:stretch>
            <a:fillRect/>
          </a:stretch>
        </p:blipFill>
        <p:spPr>
          <a:xfrm>
            <a:off x="7535366" y="2468420"/>
            <a:ext cx="3312368" cy="2474828"/>
          </a:xfrm>
          <a:prstGeom prst="rect">
            <a:avLst/>
          </a:prstGeom>
        </p:spPr>
      </p:pic>
      <p:sp>
        <p:nvSpPr>
          <p:cNvPr id="4" name="矩形 3"/>
          <p:cNvSpPr/>
          <p:nvPr/>
        </p:nvSpPr>
        <p:spPr>
          <a:xfrm>
            <a:off x="8615486" y="4983559"/>
            <a:ext cx="1569660"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7</a:t>
            </a:r>
            <a:r>
              <a:rPr lang="zh-CN" altLang="zh-CN" sz="2400" b="0">
                <a:solidFill>
                  <a:srgbClr val="000000"/>
                </a:solidFill>
                <a:cs typeface="Times New Roman" panose="02020603050405020304" pitchFamily="18" charset="0"/>
              </a:rPr>
              <a:t>题）</a:t>
            </a:r>
            <a:endParaRPr lang="zh-CN" altLang="en-US" sz="2400" b="0"/>
          </a:p>
        </p:txBody>
      </p:sp>
      <p:sp>
        <p:nvSpPr>
          <p:cNvPr id="6" name="矩形 5"/>
          <p:cNvSpPr/>
          <p:nvPr/>
        </p:nvSpPr>
        <p:spPr>
          <a:xfrm>
            <a:off x="6084652" y="2370036"/>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由题图可知，闭合开关，灯泡与滑动变阻器串联，电流表测量电路中的电流，电压表测量灯泡两端的电压</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开关闭合后，灯泡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zh-CN" altLang="zh-CN">
                <a:latin typeface="Times New Roman" panose="02020603050405020304" pitchFamily="18" charset="0"/>
                <a:ea typeface="宋体" panose="02010600030101010101" pitchFamily="2" charset="-122"/>
                <a:cs typeface="Times New Roman" panose="02020603050405020304" pitchFamily="18" charset="0"/>
              </a:rPr>
              <a:t>不发光，电流表无示数，这说明电路出现了断路故障；且此时电压表无示数，说明电压表的正负接线柱与电源两极是断开的，由题图知可能是变阻器断路或开关断路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拆下</a:t>
            </a:r>
            <a:r>
              <a:rPr lang="en-US" altLang="zh-CN" i="1">
                <a:latin typeface="Times New Roman" panose="02020603050405020304" pitchFamily="18" charset="0"/>
                <a:ea typeface="宋体" panose="02010600030101010101" pitchFamily="2" charset="-122"/>
                <a:cs typeface="Times New Roman" panose="02020603050405020304" pitchFamily="18" charset="0"/>
              </a:rPr>
              <a:t>ad</a:t>
            </a:r>
            <a:r>
              <a:rPr lang="zh-CN" altLang="zh-CN">
                <a:latin typeface="Times New Roman" panose="02020603050405020304" pitchFamily="18" charset="0"/>
                <a:ea typeface="宋体" panose="02010600030101010101" pitchFamily="2" charset="-122"/>
                <a:cs typeface="Times New Roman" panose="02020603050405020304" pitchFamily="18" charset="0"/>
              </a:rPr>
              <a:t>之间的电压表，分别接</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两点和</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两点时，电压表均无示数，接</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两点时电压表有示数，这说明滑动变阻器是完好的，</a:t>
            </a:r>
            <a:r>
              <a:rPr lang="en-US" altLang="zh-CN" i="1">
                <a:latin typeface="Times New Roman" panose="02020603050405020304" pitchFamily="18" charset="0"/>
                <a:ea typeface="宋体" panose="02010600030101010101" pitchFamily="2" charset="-122"/>
                <a:cs typeface="Times New Roman" panose="02020603050405020304" pitchFamily="18" charset="0"/>
              </a:rPr>
              <a:t>cd</a:t>
            </a:r>
            <a:r>
              <a:rPr lang="zh-CN" altLang="zh-CN">
                <a:latin typeface="Times New Roman" panose="02020603050405020304" pitchFamily="18" charset="0"/>
                <a:ea typeface="宋体" panose="02010600030101010101" pitchFamily="2" charset="-122"/>
                <a:cs typeface="Times New Roman" panose="02020603050405020304" pitchFamily="18" charset="0"/>
              </a:rPr>
              <a:t>之间发生了断路故障，所以可判定故障是开关断路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B.</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51.jpg" descr="id:2147489342;FounderCES"/>
          <p:cNvPicPr/>
          <p:nvPr/>
        </p:nvPicPr>
        <p:blipFill>
          <a:blip r:embed="rId2"/>
          <a:stretch>
            <a:fillRect/>
          </a:stretch>
        </p:blipFill>
        <p:spPr>
          <a:xfrm>
            <a:off x="4655046" y="4085041"/>
            <a:ext cx="2736304" cy="2044423"/>
          </a:xfrm>
          <a:prstGeom prst="rect">
            <a:avLst/>
          </a:prstGeom>
        </p:spPr>
      </p:pic>
      <p:sp>
        <p:nvSpPr>
          <p:cNvPr id="4" name="矩形 3"/>
          <p:cNvSpPr/>
          <p:nvPr/>
        </p:nvSpPr>
        <p:spPr>
          <a:xfrm>
            <a:off x="5318948" y="6182888"/>
            <a:ext cx="1569660"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7</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69374"/>
            <a:ext cx="11485848" cy="334623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，当闭合开关后，两电表有示数且保持稳定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以下判断正确的是（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甲为电压表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甲为电流表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乙为电流表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乙为电压表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222.jpg" descr="id:2147489349;FounderCES"/>
          <p:cNvPicPr/>
          <p:nvPr/>
        </p:nvPicPr>
        <p:blipFill>
          <a:blip r:embed="rId2"/>
          <a:stretch>
            <a:fillRect/>
          </a:stretch>
        </p:blipFill>
        <p:spPr>
          <a:xfrm>
            <a:off x="6872779" y="2452054"/>
            <a:ext cx="2592288" cy="2124412"/>
          </a:xfrm>
          <a:prstGeom prst="rect">
            <a:avLst/>
          </a:prstGeom>
        </p:spPr>
      </p:pic>
      <p:sp>
        <p:nvSpPr>
          <p:cNvPr id="4" name="矩形 3"/>
          <p:cNvSpPr/>
          <p:nvPr/>
        </p:nvSpPr>
        <p:spPr>
          <a:xfrm>
            <a:off x="7535366" y="450893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p>
        </p:txBody>
      </p:sp>
      <p:sp>
        <p:nvSpPr>
          <p:cNvPr id="6" name="矩形 5"/>
          <p:cNvSpPr/>
          <p:nvPr/>
        </p:nvSpPr>
        <p:spPr>
          <a:xfrm>
            <a:off x="5320702" y="2236030"/>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949"/>
            <a:ext cx="11485848" cy="4524315"/>
          </a:xfrm>
        </p:spPr>
        <p:txBody>
          <a:bodyPr/>
          <a:lstStyle/>
          <a:p>
            <a:pPr algn="ct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a:solidFill>
                  <a:srgbClr val="000000"/>
                </a:solidFill>
                <a:latin typeface="+mn-ea"/>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本题包括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个选项符合</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关于电流、电压、电阻的关系，下列说法正确的是（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在电压一定时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导体的电阻跟通过导体的电流成反比</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在电阻一定时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通过导体的电流跟导体两端的电压成正比</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在电流一定时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导体两端电压跟导体电阻成正比</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通过导体的电流跟导体的电阻成正比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跟导体两端的电压成反比</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912990" y="3045309"/>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87430"/>
              </a:xfrm>
            </p:spPr>
            <p:txBody>
              <a:bodyPr/>
              <a:lstStyle/>
              <a:p>
                <a:pPr algn="l"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由于电压表内阻很大，在电路中可看作断路；电流表内阻很小，在电路中可看作一根导线</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若两电阻串联，根据电流的流向可知，乙应为电流表，甲应为电压表</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闭合开关后，</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短路，电流表无示数，不符合题意，故两电阻只能并联，乙只能为电压表，且乙测电源电压，示数为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正确；甲只能为电流表，且甲测通过</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10000"/>
                  </a:lnSpc>
                  <a:spcAft>
                    <a:spcPts val="0"/>
                  </a:spcAft>
                </a:pP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的电流，根据并联电路电压的规律和欧姆定律可得甲电流表的示数</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0"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i="0"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0"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i="0"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487430"/>
              </a:xfrm>
              <a:blipFill rotWithShape="1">
                <a:blip r:embed="rId2"/>
                <a:stretch>
                  <a:fillRect l="-2" t="-18" r="1"/>
                </a:stretch>
              </a:blipFill>
            </p:spPr>
            <p:txBody>
              <a:bodyPr/>
              <a:lstStyle/>
              <a:p>
                <a:r>
                  <a:rPr lang="zh-CN" altLang="en-US">
                    <a:noFill/>
                  </a:rPr>
                  <a:t> </a:t>
                </a:r>
              </a:p>
            </p:txBody>
          </p:sp>
        </mc:Fallback>
      </mc:AlternateContent>
      <p:pic>
        <p:nvPicPr>
          <p:cNvPr id="3" name="cc222.jpg" descr="id:2147489349;FounderCES"/>
          <p:cNvPicPr/>
          <p:nvPr/>
        </p:nvPicPr>
        <p:blipFill>
          <a:blip r:embed="rId3"/>
          <a:stretch>
            <a:fillRect/>
          </a:stretch>
        </p:blipFill>
        <p:spPr>
          <a:xfrm>
            <a:off x="4799062" y="4149080"/>
            <a:ext cx="2509885" cy="2056882"/>
          </a:xfrm>
          <a:prstGeom prst="rect">
            <a:avLst/>
          </a:prstGeom>
        </p:spPr>
      </p:pic>
      <p:sp>
        <p:nvSpPr>
          <p:cNvPr id="4" name="矩形 3"/>
          <p:cNvSpPr/>
          <p:nvPr/>
        </p:nvSpPr>
        <p:spPr>
          <a:xfrm>
            <a:off x="5375126" y="608409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949"/>
            <a:ext cx="11485848" cy="452310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某同学想用一只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的小灯泡制作一个简易手电筒，采用电压为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的蓄电池作为电源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为了保证小灯泡在使用时不至于因为电压太大而烧毁，该同学又从实验室里找到了一捆标有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Ω/cm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该同学为了保证小灯泡正常发光</a:t>
            </a: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应并联一段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长的电阻线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应串联一段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长的电阻线</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应并联一段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长的电阻线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应串联一段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长的电阻线</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3046" y="3045309"/>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635650"/>
                <a:ext cx="11485848" cy="3449534"/>
              </a:xfrm>
            </p:spPr>
            <p:txBody>
              <a:body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灯泡正常发光时的电压为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，要使其接到</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的电源上正常发光，则应串联一个电阻分压，因为串联电路中总电压等于各分电压之和，所以串联电阻两端的电压</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4.5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，因为串联电路中各处的电流相等，所以电路中的电流</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sub>
                        </m:sSub>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，即</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，因为电阻线标有</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Ω</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，所以串联电阻线的长度</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m:rPr>
                            <m:nor/>
                          </m:rPr>
                          <a:rPr lang="en-US" altLang="zh-CN" i="1">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cm</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cm.</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635650"/>
                <a:ext cx="11485848" cy="3449534"/>
              </a:xfrm>
              <a:blipFill rotWithShape="1">
                <a:blip r:embed="rId2"/>
                <a:stretch>
                  <a:fillRect l="-2" t="-15" r="1" b="-1838"/>
                </a:stretch>
              </a:blipFill>
            </p:spPr>
            <p:txBody>
              <a:bodyPr/>
              <a:lstStyle/>
              <a:p>
                <a:r>
                  <a:rPr lang="zh-CN" altLang="en-US">
                    <a:noFill/>
                  </a:rPr>
                  <a:t> </a:t>
                </a:r>
              </a:p>
            </p:txBody>
          </p:sp>
        </mc:Fallback>
      </mc:AlternateContent>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90550" y="1034152"/>
            <a:ext cx="11485848" cy="4662815"/>
          </a:xfrm>
        </p:spPr>
        <p:txBody>
          <a:bodyPr/>
          <a:lstStyle/>
          <a:p>
            <a:pPr>
              <a:spcAft>
                <a:spcPts val="0"/>
              </a:spcAf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手机在出厂前，要对屏幕进行抗撞击试验</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利用如图甲所示的传感电路进行测试</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在测试时，将手机样品（</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不计质量</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）平放在压力传感器上，闭合开关</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，自由释放重物，撞击后手机样品屏幕仍完好无损</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从重物开始下落到撞击样品的过程中，记录了电流表的示数</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变化的图像如图乙所示，压力传感器的电阻</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随压力</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变化规律的图像如图丙所示</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已知电源电压为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 V</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压力越大</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压力传感器的电阻越大</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压力越大</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定值电阻</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两端电压越小</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重物落到手机样品屏幕前</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压力传感器的电阻为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当压力增大到</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此时电路中的电流是</a:t>
            </a:r>
            <a:r>
              <a:rPr lang="en-US" altLang="zh-CN" sz="2200">
                <a:solidFill>
                  <a:srgbClr val="000000"/>
                </a:solidFill>
                <a:ea typeface="宋体" panose="02010600030101010101" pitchFamily="2" charset="-122"/>
                <a:cs typeface="Times New Roman" panose="02020603050405020304" pitchFamily="18" charset="0"/>
              </a:rPr>
              <a:t>1.</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1176703"/>
            <a:ext cx="2935076" cy="342252"/>
          </a:xfrm>
          <a:prstGeom prst="rect">
            <a:avLst/>
          </a:prstGeom>
        </p:spPr>
      </p:pic>
      <p:pic>
        <p:nvPicPr>
          <p:cNvPr id="5" name="gyc452.jpg" descr="id:2147489391;FounderCES"/>
          <p:cNvPicPr/>
          <p:nvPr/>
        </p:nvPicPr>
        <p:blipFill>
          <a:blip r:embed="rId3"/>
          <a:stretch>
            <a:fillRect/>
          </a:stretch>
        </p:blipFill>
        <p:spPr>
          <a:xfrm>
            <a:off x="7230082" y="3653788"/>
            <a:ext cx="1440160" cy="1539036"/>
          </a:xfrm>
          <a:prstGeom prst="rect">
            <a:avLst/>
          </a:prstGeom>
        </p:spPr>
      </p:pic>
      <p:pic>
        <p:nvPicPr>
          <p:cNvPr id="6" name="gyc453.jpg" descr="id:2147489398;FounderCES"/>
          <p:cNvPicPr/>
          <p:nvPr/>
        </p:nvPicPr>
        <p:blipFill>
          <a:blip r:embed="rId4"/>
          <a:stretch>
            <a:fillRect/>
          </a:stretch>
        </p:blipFill>
        <p:spPr>
          <a:xfrm>
            <a:off x="8889581" y="3628047"/>
            <a:ext cx="1268995" cy="1715171"/>
          </a:xfrm>
          <a:prstGeom prst="rect">
            <a:avLst/>
          </a:prstGeom>
        </p:spPr>
      </p:pic>
      <p:pic>
        <p:nvPicPr>
          <p:cNvPr id="8" name="gyc454.jpg" descr="id:2147489405;FounderCES"/>
          <p:cNvPicPr/>
          <p:nvPr/>
        </p:nvPicPr>
        <p:blipFill>
          <a:blip r:embed="rId5">
            <a:clrChange>
              <a:clrFrom>
                <a:srgbClr val="FFFFFF"/>
              </a:clrFrom>
              <a:clrTo>
                <a:srgbClr val="FFFFFF">
                  <a:alpha val="0"/>
                </a:srgbClr>
              </a:clrTo>
            </a:clrChange>
          </a:blip>
          <a:stretch>
            <a:fillRect/>
          </a:stretch>
        </p:blipFill>
        <p:spPr>
          <a:xfrm>
            <a:off x="10227798" y="3857260"/>
            <a:ext cx="1857800" cy="1485958"/>
          </a:xfrm>
          <a:prstGeom prst="rect">
            <a:avLst/>
          </a:prstGeom>
        </p:spPr>
      </p:pic>
      <p:sp>
        <p:nvSpPr>
          <p:cNvPr id="9" name="矩形 8"/>
          <p:cNvSpPr/>
          <p:nvPr/>
        </p:nvSpPr>
        <p:spPr>
          <a:xfrm>
            <a:off x="7679383" y="5133092"/>
            <a:ext cx="4320480" cy="600164"/>
          </a:xfrm>
          <a:prstGeom prst="rect">
            <a:avLst/>
          </a:prstGeom>
        </p:spPr>
        <p:txBody>
          <a:bodyPr wrap="squar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甲</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乙</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丙</a:t>
            </a:r>
            <a:endParaRPr lang="zh-CN" altLang="zh-CN" sz="2200" b="0">
              <a:solidFill>
                <a:srgbClr val="000000"/>
              </a:solidFill>
              <a:cs typeface="Times New Roman" panose="02020603050405020304" pitchFamily="18" charset="0"/>
            </a:endParaRPr>
          </a:p>
        </p:txBody>
      </p:sp>
      <p:sp>
        <p:nvSpPr>
          <p:cNvPr id="10" name="矩形 9"/>
          <p:cNvSpPr/>
          <p:nvPr/>
        </p:nvSpPr>
        <p:spPr>
          <a:xfrm>
            <a:off x="9041968" y="5485372"/>
            <a:ext cx="159530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10</a:t>
            </a:r>
            <a:r>
              <a:rPr lang="zh-CN" altLang="zh-CN" sz="2200" b="0">
                <a:solidFill>
                  <a:srgbClr val="000000"/>
                </a:solidFill>
                <a:cs typeface="Times New Roman" panose="02020603050405020304" pitchFamily="18" charset="0"/>
              </a:rPr>
              <a:t>题）</a:t>
            </a:r>
          </a:p>
        </p:txBody>
      </p:sp>
      <p:sp>
        <p:nvSpPr>
          <p:cNvPr id="7" name="矩形 6"/>
          <p:cNvSpPr/>
          <p:nvPr/>
        </p:nvSpPr>
        <p:spPr>
          <a:xfrm>
            <a:off x="9874790" y="3150947"/>
            <a:ext cx="388248" cy="430887"/>
          </a:xfrm>
          <a:prstGeom prst="rect">
            <a:avLst/>
          </a:prstGeom>
        </p:spPr>
        <p:txBody>
          <a:bodyPr wrap="none">
            <a:spAutoFit/>
          </a:bodyPr>
          <a:lstStyle/>
          <a:p>
            <a:r>
              <a:rPr lang="en-US" altLang="zh-CN" sz="2200"/>
              <a:t>D</a:t>
            </a:r>
            <a:endParaRPr lang="zh-CN" alt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221266"/>
              </a:xfrm>
            </p:spPr>
            <p:txBody>
              <a:bodyPr/>
              <a:lstStyle/>
              <a:p>
                <a:pPr algn="dist" hangingPunct="0">
                  <a:lnSpc>
                    <a:spcPct val="130000"/>
                  </a:lnSpc>
                  <a:spcAft>
                    <a:spcPts val="0"/>
                  </a:spcAft>
                </a:pP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由题图甲知，压力传感器的电阻</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和定值电阻</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串联，电流表测电路电流</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由题图丙知，压力越大，压力传感器的电阻越小，则总电阻越小，根据</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可知电路中电流越大，由</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知，定值电阻</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两端电压越大，</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错误；由题图乙可知，撞击前，电路中电流为</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，根据欧姆定律知，电路的总电阻为</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22</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110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，此时压力传感器的电阻为</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p>
              <a:p>
                <a:pPr hangingPunct="0">
                  <a:lnSpc>
                    <a:spcPct val="110000"/>
                  </a:lnSpc>
                  <a:spcAft>
                    <a:spcPts val="0"/>
                  </a:spcAft>
                </a:pP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110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错误；当压力增大到</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600 N</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时，压力传感器的电阻</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，此时电路中的电流为</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r>
                          <m:rPr>
                            <m:nor/>
                          </m:rPr>
                          <a:rPr lang="en-US" altLang="zh-CN" sz="2200" i="1">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zh-CN"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22</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10</m:t>
                        </m:r>
                        <m: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𝛺</m:t>
                        </m:r>
                        <m: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10</m:t>
                        </m:r>
                        <m: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𝛺</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 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221266"/>
              </a:xfrm>
              <a:blipFill rotWithShape="1">
                <a:blip r:embed="rId2"/>
                <a:stretch>
                  <a:fillRect l="-2" t="-20" r="1" b="17"/>
                </a:stretch>
              </a:blipFill>
            </p:spPr>
            <p:txBody>
              <a:bodyPr/>
              <a:lstStyle/>
              <a:p>
                <a:r>
                  <a:rPr lang="zh-CN" altLang="en-US">
                    <a:noFill/>
                  </a:rPr>
                  <a:t> </a:t>
                </a:r>
              </a:p>
            </p:txBody>
          </p:sp>
        </mc:Fallback>
      </mc:AlternateContent>
      <p:pic>
        <p:nvPicPr>
          <p:cNvPr id="3" name="gyc452.jpg" descr="id:2147489391;FounderCES"/>
          <p:cNvPicPr/>
          <p:nvPr/>
        </p:nvPicPr>
        <p:blipFill>
          <a:blip r:embed="rId3"/>
          <a:stretch>
            <a:fillRect/>
          </a:stretch>
        </p:blipFill>
        <p:spPr>
          <a:xfrm>
            <a:off x="4033594" y="4089624"/>
            <a:ext cx="1440160" cy="1539036"/>
          </a:xfrm>
          <a:prstGeom prst="rect">
            <a:avLst/>
          </a:prstGeom>
        </p:spPr>
      </p:pic>
      <p:pic>
        <p:nvPicPr>
          <p:cNvPr id="4" name="gyc453.jpg" descr="id:2147489398;FounderCES"/>
          <p:cNvPicPr/>
          <p:nvPr/>
        </p:nvPicPr>
        <p:blipFill>
          <a:blip r:embed="rId4"/>
          <a:stretch>
            <a:fillRect/>
          </a:stretch>
        </p:blipFill>
        <p:spPr>
          <a:xfrm>
            <a:off x="5693093" y="4063883"/>
            <a:ext cx="1268995" cy="1715171"/>
          </a:xfrm>
          <a:prstGeom prst="rect">
            <a:avLst/>
          </a:prstGeom>
        </p:spPr>
      </p:pic>
      <p:pic>
        <p:nvPicPr>
          <p:cNvPr id="5" name="gyc454.jpg" descr="id:2147489405;FounderCES"/>
          <p:cNvPicPr/>
          <p:nvPr/>
        </p:nvPicPr>
        <p:blipFill>
          <a:blip r:embed="rId5">
            <a:clrChange>
              <a:clrFrom>
                <a:srgbClr val="FFFFFF"/>
              </a:clrFrom>
              <a:clrTo>
                <a:srgbClr val="FFFFFF">
                  <a:alpha val="0"/>
                </a:srgbClr>
              </a:clrTo>
            </a:clrChange>
          </a:blip>
          <a:stretch>
            <a:fillRect/>
          </a:stretch>
        </p:blipFill>
        <p:spPr>
          <a:xfrm>
            <a:off x="7031310" y="4293096"/>
            <a:ext cx="1857800" cy="1485958"/>
          </a:xfrm>
          <a:prstGeom prst="rect">
            <a:avLst/>
          </a:prstGeom>
        </p:spPr>
      </p:pic>
      <p:sp>
        <p:nvSpPr>
          <p:cNvPr id="6" name="矩形 5"/>
          <p:cNvSpPr/>
          <p:nvPr/>
        </p:nvSpPr>
        <p:spPr>
          <a:xfrm>
            <a:off x="4482895" y="5568928"/>
            <a:ext cx="4320480" cy="600164"/>
          </a:xfrm>
          <a:prstGeom prst="rect">
            <a:avLst/>
          </a:prstGeom>
        </p:spPr>
        <p:txBody>
          <a:bodyPr wrap="squar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甲</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乙</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丙</a:t>
            </a:r>
            <a:endParaRPr lang="zh-CN" altLang="zh-CN" sz="2200" b="0">
              <a:solidFill>
                <a:srgbClr val="000000"/>
              </a:solidFill>
              <a:cs typeface="Times New Roman" panose="02020603050405020304" pitchFamily="18" charset="0"/>
            </a:endParaRPr>
          </a:p>
        </p:txBody>
      </p:sp>
      <p:sp>
        <p:nvSpPr>
          <p:cNvPr id="7" name="矩形 6"/>
          <p:cNvSpPr/>
          <p:nvPr/>
        </p:nvSpPr>
        <p:spPr>
          <a:xfrm>
            <a:off x="5845480" y="5921208"/>
            <a:ext cx="159530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10</a:t>
            </a:r>
            <a:r>
              <a:rPr lang="zh-CN" altLang="zh-CN" sz="2200" b="0">
                <a:solidFill>
                  <a:srgbClr val="000000"/>
                </a:solidFill>
                <a:cs typeface="Times New Roman" panose="02020603050405020304" pitchFamily="18" charset="0"/>
              </a:rPr>
              <a:t>题）</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61697"/>
            <a:ext cx="11485848" cy="3901068"/>
          </a:xfrm>
          <a:solidFill>
            <a:srgbClr val="E1F4FC"/>
          </a:solidFill>
        </p:spPr>
        <p:txBody>
          <a:bodyPr/>
          <a:lstStyle/>
          <a:p>
            <a:pPr hangingPunct="0">
              <a:spcAft>
                <a:spcPts val="0"/>
              </a:spcAft>
            </a:pP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解答本题时</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由图像分析电阻的变化是解题的关键</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根据没有撞击时的电流结合欧姆定律和串联电路的特点</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能计算压力传感器不受压力时的电阻</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2991" y="1561697"/>
            <a:ext cx="1728919" cy="452427"/>
          </a:xfrm>
          <a:prstGeom prst="rect">
            <a:avLst/>
          </a:prstGeom>
        </p:spPr>
      </p:pic>
      <p:pic>
        <p:nvPicPr>
          <p:cNvPr id="4" name="gyc452.jpg" descr="id:2147489391;FounderCES"/>
          <p:cNvPicPr/>
          <p:nvPr/>
        </p:nvPicPr>
        <p:blipFill>
          <a:blip r:embed="rId3">
            <a:clrChange>
              <a:clrFrom>
                <a:srgbClr val="FFFFFF"/>
              </a:clrFrom>
              <a:clrTo>
                <a:srgbClr val="FFFFFF">
                  <a:alpha val="0"/>
                </a:srgbClr>
              </a:clrTo>
            </a:clrChange>
          </a:blip>
          <a:stretch>
            <a:fillRect/>
          </a:stretch>
        </p:blipFill>
        <p:spPr>
          <a:xfrm>
            <a:off x="3801209" y="2933708"/>
            <a:ext cx="1440160" cy="1539036"/>
          </a:xfrm>
          <a:prstGeom prst="rect">
            <a:avLst/>
          </a:prstGeom>
        </p:spPr>
      </p:pic>
      <p:pic>
        <p:nvPicPr>
          <p:cNvPr id="5" name="gyc453.jpg" descr="id:2147489398;FounderCES"/>
          <p:cNvPicPr/>
          <p:nvPr/>
        </p:nvPicPr>
        <p:blipFill>
          <a:blip r:embed="rId4">
            <a:clrChange>
              <a:clrFrom>
                <a:srgbClr val="FFFFFF"/>
              </a:clrFrom>
              <a:clrTo>
                <a:srgbClr val="FFFFFF">
                  <a:alpha val="0"/>
                </a:srgbClr>
              </a:clrTo>
            </a:clrChange>
          </a:blip>
          <a:stretch>
            <a:fillRect/>
          </a:stretch>
        </p:blipFill>
        <p:spPr>
          <a:xfrm>
            <a:off x="5460708" y="2907967"/>
            <a:ext cx="1268995" cy="1715171"/>
          </a:xfrm>
          <a:prstGeom prst="rect">
            <a:avLst/>
          </a:prstGeom>
        </p:spPr>
      </p:pic>
      <p:pic>
        <p:nvPicPr>
          <p:cNvPr id="6" name="gyc454.jpg" descr="id:2147489405;FounderCES"/>
          <p:cNvPicPr/>
          <p:nvPr/>
        </p:nvPicPr>
        <p:blipFill>
          <a:blip r:embed="rId5">
            <a:clrChange>
              <a:clrFrom>
                <a:srgbClr val="FFFFFF"/>
              </a:clrFrom>
              <a:clrTo>
                <a:srgbClr val="FFFFFF">
                  <a:alpha val="0"/>
                </a:srgbClr>
              </a:clrTo>
            </a:clrChange>
          </a:blip>
          <a:stretch>
            <a:fillRect/>
          </a:stretch>
        </p:blipFill>
        <p:spPr>
          <a:xfrm>
            <a:off x="6798925" y="3137180"/>
            <a:ext cx="1857800" cy="1485958"/>
          </a:xfrm>
          <a:prstGeom prst="rect">
            <a:avLst/>
          </a:prstGeom>
        </p:spPr>
      </p:pic>
      <p:sp>
        <p:nvSpPr>
          <p:cNvPr id="7" name="矩形 6"/>
          <p:cNvSpPr/>
          <p:nvPr/>
        </p:nvSpPr>
        <p:spPr>
          <a:xfrm>
            <a:off x="4250510" y="4413012"/>
            <a:ext cx="4320480" cy="600164"/>
          </a:xfrm>
          <a:prstGeom prst="rect">
            <a:avLst/>
          </a:prstGeom>
        </p:spPr>
        <p:txBody>
          <a:bodyPr wrap="squar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甲</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乙</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丙</a:t>
            </a:r>
            <a:endParaRPr lang="zh-CN" altLang="zh-CN" sz="2200" b="0">
              <a:solidFill>
                <a:srgbClr val="000000"/>
              </a:solidFill>
              <a:cs typeface="Times New Roman" panose="02020603050405020304" pitchFamily="18" charset="0"/>
            </a:endParaRPr>
          </a:p>
        </p:txBody>
      </p:sp>
      <p:sp>
        <p:nvSpPr>
          <p:cNvPr id="8" name="矩形 7"/>
          <p:cNvSpPr/>
          <p:nvPr/>
        </p:nvSpPr>
        <p:spPr>
          <a:xfrm>
            <a:off x="5613095" y="4909308"/>
            <a:ext cx="159530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10</a:t>
            </a:r>
            <a:r>
              <a:rPr lang="zh-CN" altLang="zh-CN" sz="2200" b="0">
                <a:solidFill>
                  <a:srgbClr val="000000"/>
                </a:solidFill>
                <a:cs typeface="Times New Roman" panose="02020603050405020304" pitchFamily="18" charset="0"/>
              </a:rPr>
              <a:t>题）</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ct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非选择题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填空题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如图甲所示电路，分别把定值电阻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之间后进行实验，并根据电流表和电压表示数画出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之间电阻的</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则图线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所对应的电阻是</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滑片从</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移到</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时，图线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中与之对应的顺序是</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115.jpg" descr="id:2147489412;FounderCES"/>
          <p:cNvPicPr/>
          <p:nvPr/>
        </p:nvPicPr>
        <p:blipFill>
          <a:blip r:embed="rId2"/>
          <a:stretch>
            <a:fillRect/>
          </a:stretch>
        </p:blipFill>
        <p:spPr>
          <a:xfrm>
            <a:off x="3934966" y="4162440"/>
            <a:ext cx="4752528" cy="1893168"/>
          </a:xfrm>
          <a:prstGeom prst="rect">
            <a:avLst/>
          </a:prstGeom>
        </p:spPr>
      </p:pic>
      <p:sp>
        <p:nvSpPr>
          <p:cNvPr id="4" name="矩形 3"/>
          <p:cNvSpPr/>
          <p:nvPr/>
        </p:nvSpPr>
        <p:spPr>
          <a:xfrm>
            <a:off x="5663158" y="5880168"/>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p>
        </p:txBody>
      </p:sp>
      <p:sp>
        <p:nvSpPr>
          <p:cNvPr id="6" name="矩形 5"/>
          <p:cNvSpPr/>
          <p:nvPr/>
        </p:nvSpPr>
        <p:spPr>
          <a:xfrm>
            <a:off x="2378838" y="3006288"/>
            <a:ext cx="492443" cy="461665"/>
          </a:xfrm>
          <a:prstGeom prst="rect">
            <a:avLst/>
          </a:prstGeom>
        </p:spPr>
        <p:txBody>
          <a:bodyPr wrap="none">
            <a:spAutoFit/>
          </a:bodyPr>
          <a:lstStyle/>
          <a:p>
            <a:r>
              <a:rPr lang="en-US" altLang="zh-CN" sz="2400" i="1"/>
              <a:t>R</a:t>
            </a:r>
            <a:r>
              <a:rPr lang="en-US" altLang="zh-CN" sz="2400" baseline="-25000"/>
              <a:t>1</a:t>
            </a:r>
            <a:endParaRPr lang="zh-CN" altLang="en-US"/>
          </a:p>
        </p:txBody>
      </p:sp>
      <p:sp>
        <p:nvSpPr>
          <p:cNvPr id="8" name="矩形 7"/>
          <p:cNvSpPr/>
          <p:nvPr/>
        </p:nvSpPr>
        <p:spPr>
          <a:xfrm>
            <a:off x="9335566" y="3033792"/>
            <a:ext cx="1213794" cy="461665"/>
          </a:xfrm>
          <a:prstGeom prst="rect">
            <a:avLst/>
          </a:prstGeom>
        </p:spPr>
        <p:txBody>
          <a:bodyPr wrap="none">
            <a:spAutoFit/>
          </a:bodyPr>
          <a:lstStyle/>
          <a:p>
            <a:r>
              <a:rPr lang="zh-CN" altLang="zh-CN" sz="2400">
                <a:cs typeface="Times New Roman" panose="02020603050405020304" pitchFamily="18" charset="0"/>
              </a:rPr>
              <a:t>由</a:t>
            </a:r>
            <a:r>
              <a:rPr lang="en-US" altLang="zh-CN" sz="2400" i="1"/>
              <a:t>F</a:t>
            </a:r>
            <a:r>
              <a:rPr lang="zh-CN" altLang="zh-CN" sz="2400">
                <a:cs typeface="Times New Roman" panose="02020603050405020304" pitchFamily="18" charset="0"/>
              </a:rPr>
              <a:t>到</a:t>
            </a:r>
            <a:r>
              <a:rPr lang="en-US" altLang="zh-CN" sz="2400" i="1"/>
              <a:t>E</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92696"/>
                <a:ext cx="11485848" cy="3587200"/>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当两电阻分别接入</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之间后，调节滑动变阻器使它们两端电压相同时，根据题图乙中图线</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对应的电流大于</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对应的电流，根据</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对应的电阻小于</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对应的电阻，已知</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，则可知图线</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对应的电阻是</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，图线</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对应的电阻是</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；根据题图甲可知，当滑片从</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点移到</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点时，滑动变阻器接入电路的阻值变大，总电阻变大，由欧姆定律可知，电路电流变小，由</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可知，电压表示数变小，故图线</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中与之对应的顺序是由</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692696"/>
                <a:ext cx="11485848" cy="3587200"/>
              </a:xfrm>
              <a:blipFill rotWithShape="1">
                <a:blip r:embed="rId2"/>
                <a:stretch>
                  <a:fillRect l="-2" t="-15" r="1" b="18"/>
                </a:stretch>
              </a:blipFill>
            </p:spPr>
            <p:txBody>
              <a:bodyPr/>
              <a:lstStyle/>
              <a:p>
                <a:r>
                  <a:rPr lang="zh-CN" altLang="en-US">
                    <a:noFill/>
                  </a:rPr>
                  <a:t> </a:t>
                </a:r>
              </a:p>
            </p:txBody>
          </p:sp>
        </mc:Fallback>
      </mc:AlternateContent>
      <p:pic>
        <p:nvPicPr>
          <p:cNvPr id="3" name="lv115.jpg" descr="id:2147489412;FounderCES"/>
          <p:cNvPicPr/>
          <p:nvPr/>
        </p:nvPicPr>
        <p:blipFill>
          <a:blip r:embed="rId3"/>
          <a:stretch>
            <a:fillRect/>
          </a:stretch>
        </p:blipFill>
        <p:spPr>
          <a:xfrm>
            <a:off x="3790950" y="4279896"/>
            <a:ext cx="4752528" cy="1893168"/>
          </a:xfrm>
          <a:prstGeom prst="rect">
            <a:avLst/>
          </a:prstGeom>
        </p:spPr>
      </p:pic>
      <p:sp>
        <p:nvSpPr>
          <p:cNvPr id="4" name="矩形 3"/>
          <p:cNvSpPr/>
          <p:nvPr/>
        </p:nvSpPr>
        <p:spPr>
          <a:xfrm>
            <a:off x="5519142" y="5997624"/>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4166"/>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，电源电压及定值电阻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的阻值未知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接位置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接位置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时，电流表示数的可能值在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283.jpg" descr="id:2147489419;FounderCES"/>
          <p:cNvPicPr/>
          <p:nvPr/>
        </p:nvPicPr>
        <p:blipFill>
          <a:blip r:embed="rId2"/>
          <a:stretch>
            <a:fillRect/>
          </a:stretch>
        </p:blipFill>
        <p:spPr>
          <a:xfrm>
            <a:off x="4583038" y="2978410"/>
            <a:ext cx="2664296" cy="2178598"/>
          </a:xfrm>
          <a:prstGeom prst="rect">
            <a:avLst/>
          </a:prstGeom>
        </p:spPr>
      </p:pic>
      <p:sp>
        <p:nvSpPr>
          <p:cNvPr id="4" name="矩形 3"/>
          <p:cNvSpPr/>
          <p:nvPr/>
        </p:nvSpPr>
        <p:spPr>
          <a:xfrm>
            <a:off x="5159102" y="515700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p>
        </p:txBody>
      </p:sp>
      <p:sp>
        <p:nvSpPr>
          <p:cNvPr id="6" name="矩形 5"/>
          <p:cNvSpPr/>
          <p:nvPr/>
        </p:nvSpPr>
        <p:spPr>
          <a:xfrm>
            <a:off x="1072230" y="2501274"/>
            <a:ext cx="723275" cy="461665"/>
          </a:xfrm>
          <a:prstGeom prst="rect">
            <a:avLst/>
          </a:prstGeom>
        </p:spPr>
        <p:txBody>
          <a:bodyPr wrap="none">
            <a:spAutoFit/>
          </a:bodyPr>
          <a:lstStyle/>
          <a:p>
            <a:r>
              <a:rPr lang="en-US" altLang="zh-CN" sz="2400"/>
              <a:t>0.24</a:t>
            </a:r>
            <a:endParaRPr lang="zh-CN" altLang="en-US"/>
          </a:p>
        </p:txBody>
      </p:sp>
      <p:sp>
        <p:nvSpPr>
          <p:cNvPr id="8" name="矩形 7"/>
          <p:cNvSpPr/>
          <p:nvPr/>
        </p:nvSpPr>
        <p:spPr>
          <a:xfrm>
            <a:off x="2368374" y="2502946"/>
            <a:ext cx="569387" cy="461665"/>
          </a:xfrm>
          <a:prstGeom prst="rect">
            <a:avLst/>
          </a:prstGeom>
        </p:spPr>
        <p:txBody>
          <a:bodyPr wrap="none">
            <a:spAutoFit/>
          </a:bodyPr>
          <a:lstStyle/>
          <a:p>
            <a:r>
              <a:rPr lang="en-US" altLang="zh-CN" sz="2400"/>
              <a:t>0.3</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24747"/>
              </a:xfrm>
            </p:spPr>
            <p:txBody>
              <a:bodyPr/>
              <a:lstStyle/>
              <a:p>
                <a:pPr algn="dist" hangingPunct="0">
                  <a:spcAft>
                    <a:spcPts val="0"/>
                  </a:spcAft>
                </a:pP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由电路图可知，当开关</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接位置</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串联，电流表测电路中的电流，因串联电路中总电阻等于各分电阻之和，所以由</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可得电源的电压</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en-US" altLang="zh-CN" sz="23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 Ω</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接位置</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串联，电流表测电路中的电流，电流表的示数</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sz="2300"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300"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sz="2300"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sz="23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sz="23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sz="2300">
                            <a:latin typeface="Cambria Math" panose="020405030504060302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r>
                          <m:rPr>
                            <m:nor/>
                          </m:rPr>
                          <a:rPr lang="zh-CN" altLang="zh-CN" sz="23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sz="23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sz="2300">
                            <a:latin typeface="Cambria Math" panose="020405030504060302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300"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sz="2300"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sz="23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sz="23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sz="2300">
                            <a:latin typeface="Cambria Math" panose="020405030504060302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r>
                          <a:rPr lang="en-US" altLang="zh-CN" sz="2300"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sz="23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m:rPr>
                            <m:nor/>
                          </m:rPr>
                          <a:rPr lang="zh-CN" altLang="zh-CN" sz="230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sz="23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sz="2300">
                            <a:latin typeface="Cambria Math" panose="020405030504060302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3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sz="2300"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sz="2300"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因</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未知，故</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可能为从</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到无穷大的任意值，当</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0.06 A</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0.24 A</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无穷大时，</a:t>
                </a:r>
                <a:r>
                  <a:rPr lang="en-US" altLang="zh-CN" sz="2300"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无限接近于</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故电流值可能在</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0.24 A</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之间</a:t>
                </a:r>
                <a:r>
                  <a:rPr lang="en-US" altLang="zh-CN" sz="23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24747"/>
              </a:xfrm>
              <a:blipFill>
                <a:blip r:embed="rId2"/>
                <a:stretch>
                  <a:fillRect l="-743" r="-796" b="-1382"/>
                </a:stretch>
              </a:blipFill>
            </p:spPr>
            <p:txBody>
              <a:bodyPr/>
              <a:lstStyle/>
              <a:p>
                <a:r>
                  <a:rPr lang="zh-CN" altLang="en-US">
                    <a:noFill/>
                  </a:rPr>
                  <a:t> </a:t>
                </a:r>
              </a:p>
            </p:txBody>
          </p:sp>
        </mc:Fallback>
      </mc:AlternateContent>
      <p:pic>
        <p:nvPicPr>
          <p:cNvPr id="3" name="tr283.jpg" descr="id:2147489419;FounderCES"/>
          <p:cNvPicPr/>
          <p:nvPr/>
        </p:nvPicPr>
        <p:blipFill>
          <a:blip r:embed="rId3"/>
          <a:stretch>
            <a:fillRect/>
          </a:stretch>
        </p:blipFill>
        <p:spPr>
          <a:xfrm>
            <a:off x="4915646" y="4293096"/>
            <a:ext cx="2376264" cy="1943074"/>
          </a:xfrm>
          <a:prstGeom prst="rect">
            <a:avLst/>
          </a:prstGeom>
        </p:spPr>
      </p:pic>
      <p:sp>
        <p:nvSpPr>
          <p:cNvPr id="4" name="矩形 3"/>
          <p:cNvSpPr/>
          <p:nvPr/>
        </p:nvSpPr>
        <p:spPr>
          <a:xfrm>
            <a:off x="5242004" y="610294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32905"/>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在电压一定时，通过导体的电流与导体的电阻成反比，导体的电阻跟通过导体的电流无关，</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错误；在电阻一定时，通过导体的电流与导体两端的电压成正比，</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正确；导体两端电压取决于电源和电路的连接方式，与导体电阻和导体中的电流无关，</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错误；根据欧姆定律可知，导体中的电流跟导体两端电压成正比，跟导体的电阻成反比，</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福建泉州泉港区期末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）如图所示为某种灯泡的电流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的关系图像，若有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只这种灯泡串联接在电压为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的电源上，通过灯泡的电流为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；若把一只这种灯泡与一电阻并联接在电压为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的电源上，总电流为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，则通过该电阻的电流为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55.jpg" descr="id:2147489426;FounderCES"/>
          <p:cNvPicPr/>
          <p:nvPr/>
        </p:nvPicPr>
        <p:blipFill>
          <a:blip r:embed="rId2"/>
          <a:stretch>
            <a:fillRect/>
          </a:stretch>
        </p:blipFill>
        <p:spPr>
          <a:xfrm>
            <a:off x="4655046" y="3035970"/>
            <a:ext cx="3069264" cy="2304256"/>
          </a:xfrm>
          <a:prstGeom prst="rect">
            <a:avLst/>
          </a:prstGeom>
        </p:spPr>
      </p:pic>
      <p:sp>
        <p:nvSpPr>
          <p:cNvPr id="4" name="矩形 3"/>
          <p:cNvSpPr/>
          <p:nvPr/>
        </p:nvSpPr>
        <p:spPr>
          <a:xfrm>
            <a:off x="5245002" y="526821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p>
        </p:txBody>
      </p:sp>
      <p:sp>
        <p:nvSpPr>
          <p:cNvPr id="6" name="矩形 5"/>
          <p:cNvSpPr/>
          <p:nvPr/>
        </p:nvSpPr>
        <p:spPr>
          <a:xfrm>
            <a:off x="9407574" y="1379186"/>
            <a:ext cx="878767" cy="461665"/>
          </a:xfrm>
          <a:prstGeom prst="rect">
            <a:avLst/>
          </a:prstGeom>
        </p:spPr>
        <p:txBody>
          <a:bodyPr wrap="none">
            <a:spAutoFit/>
          </a:bodyPr>
          <a:lstStyle/>
          <a:p>
            <a:r>
              <a:rPr lang="en-US" altLang="zh-CN" sz="2400"/>
              <a:t>0.2</a:t>
            </a:r>
            <a:r>
              <a:rPr lang="zh-CN" altLang="zh-CN" sz="2400">
                <a:cs typeface="Times New Roman" panose="02020603050405020304" pitchFamily="18" charset="0"/>
              </a:rPr>
              <a:t>　</a:t>
            </a:r>
            <a:endParaRPr lang="zh-CN" altLang="en-US"/>
          </a:p>
        </p:txBody>
      </p:sp>
      <p:sp>
        <p:nvSpPr>
          <p:cNvPr id="8" name="矩形 7"/>
          <p:cNvSpPr/>
          <p:nvPr/>
        </p:nvSpPr>
        <p:spPr>
          <a:xfrm>
            <a:off x="1172286" y="2495009"/>
            <a:ext cx="338554" cy="461665"/>
          </a:xfrm>
          <a:prstGeom prst="rect">
            <a:avLst/>
          </a:prstGeom>
        </p:spPr>
        <p:txBody>
          <a:bodyPr wrap="none">
            <a:spAutoFit/>
          </a:bodyPr>
          <a:lstStyle/>
          <a:p>
            <a:r>
              <a:rPr lang="en-US" altLang="zh-CN" sz="2400"/>
              <a:t>1</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110068"/>
                <a:ext cx="11485848" cy="4695196"/>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若有</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只这种灯泡串联接在电压为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的电源上时，因</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灯泡的电阻相等且通过的电流</a:t>
                </a:r>
                <a:r>
                  <a:rPr lang="zh-CN" altLang="zh-CN"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相等，所以由</a:t>
                </a:r>
                <a:r>
                  <a:rPr lang="en-US" altLang="zh-CN" i="1"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spc="-1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的变形式</a:t>
                </a:r>
                <a:r>
                  <a:rPr lang="en-US" altLang="zh-CN" i="1"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可知，每只灯泡两端的电压相等，因串联电路中总电压等</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于各分电压之和，所以每只灯泡两端的电压</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，由图像</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可知，此时通过灯泡的电流为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；若把一只这种灯泡与一</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电阻并联接在电压为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的电源上时，因并联电路中各支路两端的电压相等，所以由图像可知，灯泡两端电压为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时，通过灯泡的电流</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，因并联电路中干路电流等于各支路电流之和，所以通过电阻的电流</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110068"/>
                <a:ext cx="11485848" cy="4695196"/>
              </a:xfrm>
              <a:blipFill rotWithShape="1">
                <a:blip r:embed="rId2"/>
                <a:stretch>
                  <a:fillRect l="-2" t="-2" r="1" b="-688"/>
                </a:stretch>
              </a:blipFill>
            </p:spPr>
            <p:txBody>
              <a:bodyPr/>
              <a:lstStyle/>
              <a:p>
                <a:r>
                  <a:rPr lang="zh-CN" altLang="en-US">
                    <a:noFill/>
                  </a:rPr>
                  <a:t> </a:t>
                </a:r>
              </a:p>
            </p:txBody>
          </p:sp>
        </mc:Fallback>
      </mc:AlternateContent>
      <p:pic>
        <p:nvPicPr>
          <p:cNvPr id="3" name="gyc455.jpg" descr="id:2147489426;FounderCES"/>
          <p:cNvPicPr/>
          <p:nvPr/>
        </p:nvPicPr>
        <p:blipFill>
          <a:blip r:embed="rId3"/>
          <a:stretch>
            <a:fillRect/>
          </a:stretch>
        </p:blipFill>
        <p:spPr>
          <a:xfrm>
            <a:off x="8800498" y="1272668"/>
            <a:ext cx="3069264" cy="2304256"/>
          </a:xfrm>
          <a:prstGeom prst="rect">
            <a:avLst/>
          </a:prstGeom>
        </p:spPr>
      </p:pic>
      <p:sp>
        <p:nvSpPr>
          <p:cNvPr id="4" name="矩形 3"/>
          <p:cNvSpPr/>
          <p:nvPr/>
        </p:nvSpPr>
        <p:spPr>
          <a:xfrm>
            <a:off x="9390454" y="350491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9308"/>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江苏模拟改编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）如图甲所示的电路，电源电压保持不变，闭合开关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由最右端移到最左端，得到两电表示数的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图像如图乙所示，则电源电压为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，滑动变阻器的最大阻值是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56.jpg" descr="id:2147489433;FounderCES"/>
          <p:cNvPicPr/>
          <p:nvPr/>
        </p:nvPicPr>
        <p:blipFill>
          <a:blip r:embed="rId2"/>
          <a:stretch>
            <a:fillRect/>
          </a:stretch>
        </p:blipFill>
        <p:spPr>
          <a:xfrm>
            <a:off x="3070870" y="2979968"/>
            <a:ext cx="2079911" cy="2144387"/>
          </a:xfrm>
          <a:prstGeom prst="rect">
            <a:avLst/>
          </a:prstGeom>
        </p:spPr>
      </p:pic>
      <p:pic>
        <p:nvPicPr>
          <p:cNvPr id="4" name="gyc457.jpg" descr="id:2147489440;FounderCES"/>
          <p:cNvPicPr/>
          <p:nvPr/>
        </p:nvPicPr>
        <p:blipFill>
          <a:blip r:embed="rId3"/>
          <a:stretch>
            <a:fillRect/>
          </a:stretch>
        </p:blipFill>
        <p:spPr>
          <a:xfrm>
            <a:off x="6599262" y="2701412"/>
            <a:ext cx="2232248" cy="2422943"/>
          </a:xfrm>
          <a:prstGeom prst="rect">
            <a:avLst/>
          </a:prstGeom>
        </p:spPr>
      </p:pic>
      <p:sp>
        <p:nvSpPr>
          <p:cNvPr id="6" name="矩形 5"/>
          <p:cNvSpPr/>
          <p:nvPr/>
        </p:nvSpPr>
        <p:spPr>
          <a:xfrm>
            <a:off x="3747773" y="5055383"/>
            <a:ext cx="487680" cy="645160"/>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p>
        </p:txBody>
      </p:sp>
      <p:sp>
        <p:nvSpPr>
          <p:cNvPr id="8" name="矩形 7"/>
          <p:cNvSpPr/>
          <p:nvPr/>
        </p:nvSpPr>
        <p:spPr>
          <a:xfrm>
            <a:off x="7471546" y="4983375"/>
            <a:ext cx="487680" cy="645160"/>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p>
        </p:txBody>
      </p:sp>
      <p:sp>
        <p:nvSpPr>
          <p:cNvPr id="10" name="矩形 9"/>
          <p:cNvSpPr/>
          <p:nvPr/>
        </p:nvSpPr>
        <p:spPr>
          <a:xfrm>
            <a:off x="5230225" y="5631631"/>
            <a:ext cx="1729961"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14</a:t>
            </a:r>
            <a:r>
              <a:rPr lang="zh-CN" altLang="zh-CN" sz="2400" b="0">
                <a:solidFill>
                  <a:srgbClr val="000000"/>
                </a:solidFill>
                <a:cs typeface="Times New Roman" panose="02020603050405020304" pitchFamily="18" charset="0"/>
              </a:rPr>
              <a:t>题）</a:t>
            </a:r>
            <a:endParaRPr lang="zh-CN" altLang="en-US" sz="2400" b="0"/>
          </a:p>
        </p:txBody>
      </p:sp>
      <p:sp>
        <p:nvSpPr>
          <p:cNvPr id="7" name="矩形 6"/>
          <p:cNvSpPr/>
          <p:nvPr/>
        </p:nvSpPr>
        <p:spPr>
          <a:xfrm>
            <a:off x="2403543" y="2158068"/>
            <a:ext cx="338554" cy="461665"/>
          </a:xfrm>
          <a:prstGeom prst="rect">
            <a:avLst/>
          </a:prstGeom>
        </p:spPr>
        <p:txBody>
          <a:bodyPr wrap="none">
            <a:spAutoFit/>
          </a:bodyPr>
          <a:lstStyle/>
          <a:p>
            <a:r>
              <a:rPr lang="en-US" altLang="zh-CN" sz="2400"/>
              <a:t>6</a:t>
            </a:r>
            <a:endParaRPr lang="zh-CN" altLang="en-US"/>
          </a:p>
        </p:txBody>
      </p:sp>
      <p:sp>
        <p:nvSpPr>
          <p:cNvPr id="11" name="矩形 10"/>
          <p:cNvSpPr/>
          <p:nvPr/>
        </p:nvSpPr>
        <p:spPr>
          <a:xfrm>
            <a:off x="6831904" y="2154949"/>
            <a:ext cx="492443" cy="461665"/>
          </a:xfrm>
          <a:prstGeom prst="rect">
            <a:avLst/>
          </a:prstGeom>
        </p:spPr>
        <p:txBody>
          <a:bodyPr wrap="none">
            <a:spAutoFit/>
          </a:bodyPr>
          <a:lstStyle/>
          <a:p>
            <a:r>
              <a:rPr lang="en-US" altLang="zh-CN" sz="2400"/>
              <a:t>20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23291"/>
              </a:xfrm>
            </p:spPr>
            <p:txBody>
              <a:bodyPr/>
              <a:lstStyle/>
              <a:p>
                <a:pPr algn="dist">
                  <a:lnSpc>
                    <a:spcPct val="130000"/>
                  </a:lnSpc>
                  <a:spcAft>
                    <a:spcPts val="0"/>
                  </a:spcAft>
                </a:pP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由电路图可知，</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串联，电压表测</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当滑片在最左端时，滑动变阻器接入电路的电阻值为零只有</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工作，电路中电流最大，根据图像可知，此时电流表的示数为</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，电压表的示数为零；根据</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可得，</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0.6 A</a:t>
                </a:r>
                <a:r>
                  <a:rPr lang="en-US" altLang="zh-CN" sz="22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a:solidFill>
                      <a:schemeClr val="tx1"/>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；根据图像可知，当电压表的示数为</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时，此时滑动变阻器接入电路的阻值最大，电流表的示数为</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，滑动变阻器的最大阻值</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滑大</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sz="2200"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；根据串联电路的电压特点和欧姆定律可得，</a:t>
                </a:r>
                <a:endPar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sz="2200" i="1"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u="wavy" baseline="-2500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总</a:t>
                </a:r>
                <a:r>
                  <a:rPr lang="zh-CN" altLang="zh-CN" sz="2200"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u="wavy" baseline="-2500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u="wavy" baseline="-2500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u="wavy" baseline="-2500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i="1"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u="wavy" baseline="-2500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u="wavy" baseline="-2500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0.2 A</a:t>
                </a:r>
                <a:r>
                  <a:rPr lang="en-US" altLang="zh-CN" sz="2200" u="wavy">
                    <a:solidFill>
                      <a:schemeClr val="tx1"/>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sz="2200" i="1"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u="wavy" baseline="-2500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4 V</a:t>
                </a:r>
                <a:r>
                  <a:rPr lang="en-US" altLang="zh-CN" sz="2200" u="wavy">
                    <a:solidFill>
                      <a:schemeClr val="tx1"/>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sz="2200" u="wavy">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　联立</a:t>
                </a:r>
                <a:r>
                  <a:rPr lang="en-US" altLang="zh-CN" sz="2200">
                    <a:solidFill>
                      <a:schemeClr val="tx1"/>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123291"/>
              </a:xfrm>
              <a:blipFill rotWithShape="1">
                <a:blip r:embed="rId2"/>
                <a:stretch>
                  <a:fillRect l="-2" t="-20" r="1" b="-2489"/>
                </a:stretch>
              </a:blipFill>
            </p:spPr>
            <p:txBody>
              <a:bodyPr/>
              <a:lstStyle/>
              <a:p>
                <a:r>
                  <a:rPr lang="zh-CN" altLang="en-US">
                    <a:noFill/>
                  </a:rPr>
                  <a:t> </a:t>
                </a:r>
              </a:p>
            </p:txBody>
          </p:sp>
        </mc:Fallback>
      </mc:AlternateContent>
      <p:pic>
        <p:nvPicPr>
          <p:cNvPr id="3" name="箭头右.eps" descr="id:2147488835;FounderCES"/>
          <p:cNvPicPr/>
          <p:nvPr/>
        </p:nvPicPr>
        <p:blipFill>
          <a:blip r:embed="rId3"/>
          <a:stretch>
            <a:fillRect/>
          </a:stretch>
        </p:blipFill>
        <p:spPr>
          <a:xfrm>
            <a:off x="622598" y="3869411"/>
            <a:ext cx="360040" cy="284170"/>
          </a:xfrm>
          <a:prstGeom prst="rect">
            <a:avLst/>
          </a:prstGeom>
        </p:spPr>
      </p:pic>
      <p:sp>
        <p:nvSpPr>
          <p:cNvPr id="5" name="矩形 4"/>
          <p:cNvSpPr/>
          <p:nvPr/>
        </p:nvSpPr>
        <p:spPr>
          <a:xfrm>
            <a:off x="982638" y="3845148"/>
            <a:ext cx="5291833" cy="535916"/>
          </a:xfrm>
          <a:prstGeom prst="rect">
            <a:avLst/>
          </a:prstGeom>
        </p:spPr>
        <p:txBody>
          <a:bodyPr wrap="none">
            <a:spAutoFit/>
          </a:bodyPr>
          <a:lstStyle/>
          <a:p>
            <a:pPr algn="just">
              <a:lnSpc>
                <a:spcPct val="150000"/>
              </a:lnSpc>
              <a:spcAft>
                <a:spcPts val="0"/>
              </a:spcAft>
            </a:pPr>
            <a:r>
              <a:rPr lang="zh-CN" altLang="zh-CN" sz="2200" b="0">
                <a:solidFill>
                  <a:srgbClr val="00AEEF"/>
                </a:solidFill>
                <a:ea typeface="楷体" panose="02010609060101010101" pitchFamily="49" charset="-122"/>
                <a:cs typeface="Times New Roman" panose="02020603050405020304" pitchFamily="18" charset="0"/>
              </a:rPr>
              <a:t>列方程时只需图像上任意两点的信息即可</a:t>
            </a:r>
            <a:endParaRPr lang="zh-CN" altLang="zh-CN" sz="900" b="0">
              <a:solidFill>
                <a:srgbClr val="000000"/>
              </a:solidFill>
              <a:cs typeface="Times New Roman" panose="02020603050405020304" pitchFamily="18" charset="0"/>
            </a:endParaRPr>
          </a:p>
        </p:txBody>
      </p:sp>
      <p:pic>
        <p:nvPicPr>
          <p:cNvPr id="6" name="gyc456.jpg" descr="id:2147489433;FounderCES"/>
          <p:cNvPicPr/>
          <p:nvPr/>
        </p:nvPicPr>
        <p:blipFill>
          <a:blip r:embed="rId4"/>
          <a:stretch>
            <a:fillRect/>
          </a:stretch>
        </p:blipFill>
        <p:spPr>
          <a:xfrm>
            <a:off x="3562085" y="4432137"/>
            <a:ext cx="1624858" cy="1675228"/>
          </a:xfrm>
          <a:prstGeom prst="rect">
            <a:avLst/>
          </a:prstGeom>
        </p:spPr>
      </p:pic>
      <p:pic>
        <p:nvPicPr>
          <p:cNvPr id="7" name="gyc457.jpg" descr="id:2147489440;FounderCES"/>
          <p:cNvPicPr/>
          <p:nvPr/>
        </p:nvPicPr>
        <p:blipFill>
          <a:blip r:embed="rId5"/>
          <a:stretch>
            <a:fillRect/>
          </a:stretch>
        </p:blipFill>
        <p:spPr>
          <a:xfrm>
            <a:off x="7090476" y="4153581"/>
            <a:ext cx="1743866" cy="1892840"/>
          </a:xfrm>
          <a:prstGeom prst="rect">
            <a:avLst/>
          </a:prstGeom>
        </p:spPr>
      </p:pic>
      <p:sp>
        <p:nvSpPr>
          <p:cNvPr id="8" name="矩形 7"/>
          <p:cNvSpPr/>
          <p:nvPr/>
        </p:nvSpPr>
        <p:spPr>
          <a:xfrm>
            <a:off x="3955609" y="5942322"/>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a:solidFill>
                  <a:srgbClr val="000000"/>
                </a:solidFill>
                <a:ea typeface="楷体" panose="02010609060101010101" pitchFamily="49" charset="-122"/>
                <a:cs typeface="Times New Roman" panose="02020603050405020304" pitchFamily="18" charset="0"/>
              </a:rPr>
              <a:t>甲</a:t>
            </a:r>
            <a:endParaRPr lang="zh-CN" altLang="zh-CN" sz="2400">
              <a:solidFill>
                <a:srgbClr val="000000"/>
              </a:solidFill>
              <a:cs typeface="Times New Roman" panose="02020603050405020304" pitchFamily="18" charset="0"/>
            </a:endParaRPr>
          </a:p>
        </p:txBody>
      </p:sp>
      <p:sp>
        <p:nvSpPr>
          <p:cNvPr id="9" name="矩形 8"/>
          <p:cNvSpPr/>
          <p:nvPr/>
        </p:nvSpPr>
        <p:spPr>
          <a:xfrm>
            <a:off x="7679382" y="5870314"/>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a:solidFill>
                  <a:srgbClr val="000000"/>
                </a:solidFill>
                <a:ea typeface="楷体" panose="02010609060101010101" pitchFamily="49" charset="-122"/>
                <a:cs typeface="Times New Roman" panose="02020603050405020304" pitchFamily="18" charset="0"/>
              </a:rPr>
              <a:t>乙</a:t>
            </a:r>
            <a:endParaRPr lang="zh-CN" altLang="zh-CN" sz="2400">
              <a:solidFill>
                <a:srgbClr val="000000"/>
              </a:solidFill>
              <a:cs typeface="Times New Roman" panose="02020603050405020304" pitchFamily="18" charset="0"/>
            </a:endParaRPr>
          </a:p>
        </p:txBody>
      </p:sp>
      <p:sp>
        <p:nvSpPr>
          <p:cNvPr id="10" name="矩形 9"/>
          <p:cNvSpPr/>
          <p:nvPr/>
        </p:nvSpPr>
        <p:spPr>
          <a:xfrm>
            <a:off x="5520277" y="6158438"/>
            <a:ext cx="1729961"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14</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0034"/>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如图所示的电路，电源电压保持不变，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则电源电压为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时，电流表的示数为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时，电流表的示数为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58.jpg" descr="id:2147489447;FounderCES"/>
          <p:cNvPicPr/>
          <p:nvPr/>
        </p:nvPicPr>
        <p:blipFill>
          <a:blip r:embed="rId2"/>
          <a:stretch>
            <a:fillRect/>
          </a:stretch>
        </p:blipFill>
        <p:spPr>
          <a:xfrm>
            <a:off x="4871070" y="2887457"/>
            <a:ext cx="2016224" cy="1998596"/>
          </a:xfrm>
          <a:prstGeom prst="rect">
            <a:avLst/>
          </a:prstGeom>
        </p:spPr>
      </p:pic>
      <p:sp>
        <p:nvSpPr>
          <p:cNvPr id="5" name="矩形 4"/>
          <p:cNvSpPr/>
          <p:nvPr/>
        </p:nvSpPr>
        <p:spPr>
          <a:xfrm>
            <a:off x="4920505" y="4983559"/>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15</a:t>
            </a:r>
            <a:r>
              <a:rPr lang="zh-CN" altLang="zh-CN" sz="2400" b="0">
                <a:solidFill>
                  <a:srgbClr val="000000"/>
                </a:solidFill>
                <a:cs typeface="Times New Roman" panose="02020603050405020304" pitchFamily="18" charset="0"/>
              </a:rPr>
              <a:t>题）</a:t>
            </a:r>
            <a:endParaRPr lang="zh-CN" altLang="en-US" sz="2400" b="0"/>
          </a:p>
        </p:txBody>
      </p:sp>
      <p:sp>
        <p:nvSpPr>
          <p:cNvPr id="6" name="矩形 5"/>
          <p:cNvSpPr/>
          <p:nvPr/>
        </p:nvSpPr>
        <p:spPr>
          <a:xfrm>
            <a:off x="7092854" y="1867699"/>
            <a:ext cx="492443" cy="461665"/>
          </a:xfrm>
          <a:prstGeom prst="rect">
            <a:avLst/>
          </a:prstGeom>
        </p:spPr>
        <p:txBody>
          <a:bodyPr wrap="none">
            <a:spAutoFit/>
          </a:bodyPr>
          <a:lstStyle/>
          <a:p>
            <a:r>
              <a:rPr lang="en-US" altLang="zh-CN" sz="2400"/>
              <a:t>12</a:t>
            </a:r>
            <a:endParaRPr lang="zh-CN" altLang="en-US"/>
          </a:p>
        </p:txBody>
      </p:sp>
      <p:sp>
        <p:nvSpPr>
          <p:cNvPr id="8" name="矩形 7"/>
          <p:cNvSpPr/>
          <p:nvPr/>
        </p:nvSpPr>
        <p:spPr>
          <a:xfrm>
            <a:off x="3290830" y="2413508"/>
            <a:ext cx="878767" cy="461665"/>
          </a:xfrm>
          <a:prstGeom prst="rect">
            <a:avLst/>
          </a:prstGeom>
        </p:spPr>
        <p:txBody>
          <a:bodyPr wrap="none">
            <a:spAutoFit/>
          </a:bodyPr>
          <a:lstStyle/>
          <a:p>
            <a:r>
              <a:rPr lang="en-US" altLang="zh-CN" sz="2400"/>
              <a:t>1.2</a:t>
            </a:r>
            <a:r>
              <a:rPr lang="zh-CN" altLang="zh-CN" sz="2400">
                <a:cs typeface="Times New Roman" panose="02020603050405020304" pitchFamily="18" charset="0"/>
              </a:rPr>
              <a:t>　</a:t>
            </a:r>
            <a:endParaRPr lang="zh-CN" altLang="en-US"/>
          </a:p>
        </p:txBody>
      </p:sp>
      <p:sp>
        <p:nvSpPr>
          <p:cNvPr id="10" name="矩形 9"/>
          <p:cNvSpPr/>
          <p:nvPr/>
        </p:nvSpPr>
        <p:spPr>
          <a:xfrm>
            <a:off x="10055646" y="2419558"/>
            <a:ext cx="569387" cy="461665"/>
          </a:xfrm>
          <a:prstGeom prst="rect">
            <a:avLst/>
          </a:prstGeom>
        </p:spPr>
        <p:txBody>
          <a:bodyPr wrap="none">
            <a:spAutoFit/>
          </a:bodyPr>
          <a:lstStyle/>
          <a:p>
            <a:r>
              <a:rPr lang="en-US" altLang="zh-CN" sz="2400"/>
              <a:t>1.6</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40456"/>
              </a:xfrm>
            </p:spPr>
            <p:txBody>
              <a:bodyPr/>
              <a:lstStyle/>
              <a:p>
                <a:pPr algn="dist" hangingPunct="0">
                  <a:lnSpc>
                    <a:spcPct val="120000"/>
                  </a:lnSpc>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当闭合开关</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时，电路为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的简单电路，电流表测电路中的电流，由</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可得，电源电压</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0.4 A</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；当闭合开关</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时，电路为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的简单电路，电流表测电路中的电流，则电流表的示数</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；当闭合开关</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并联，因并联电路中各支路互不影响，</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因此通过</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的电流不变，因并联电路中干路电流等于各支路电流之和，所以干路电流（</a:t>
                </a:r>
                <a:r>
                  <a:rPr lang="zh-CN" altLang="zh-CN"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电流表的示数</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0.4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1.6 A.</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40456"/>
              </a:xfrm>
              <a:blipFill>
                <a:blip r:embed="rId2"/>
                <a:stretch>
                  <a:fillRect l="-796" t="-1033" r="-849" b="-2582"/>
                </a:stretch>
              </a:blipFill>
            </p:spPr>
            <p:txBody>
              <a:bodyPr/>
              <a:lstStyle/>
              <a:p>
                <a:r>
                  <a:rPr lang="zh-CN" altLang="en-US">
                    <a:noFill/>
                  </a:rPr>
                  <a:t> </a:t>
                </a:r>
              </a:p>
            </p:txBody>
          </p:sp>
        </mc:Fallback>
      </mc:AlternateContent>
      <p:pic>
        <p:nvPicPr>
          <p:cNvPr id="3" name="gyc458.jpg" descr="id:2147489447;FounderCES"/>
          <p:cNvPicPr/>
          <p:nvPr/>
        </p:nvPicPr>
        <p:blipFill>
          <a:blip r:embed="rId3"/>
          <a:stretch>
            <a:fillRect/>
          </a:stretch>
        </p:blipFill>
        <p:spPr>
          <a:xfrm>
            <a:off x="4992513" y="4271332"/>
            <a:ext cx="1850722" cy="1834541"/>
          </a:xfrm>
          <a:prstGeom prst="rect">
            <a:avLst/>
          </a:prstGeom>
        </p:spPr>
      </p:pic>
      <p:sp>
        <p:nvSpPr>
          <p:cNvPr id="4" name="矩形 3"/>
          <p:cNvSpPr/>
          <p:nvPr/>
        </p:nvSpPr>
        <p:spPr>
          <a:xfrm>
            <a:off x="4992513" y="6105873"/>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15</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坐位体前屈体质测试原理如图所示，电源电压恒为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粗细均匀，总长度为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cm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闭合开关，挡板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端时，坐位体前屈成绩为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端时，坐位体前屈成绩为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cm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端滑动时，电流表示数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当推动挡板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端时，电压表示数是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59.jpg" descr="id:2147489454;FounderCES"/>
          <p:cNvPicPr/>
          <p:nvPr/>
        </p:nvPicPr>
        <p:blipFill>
          <a:blip r:embed="rId2"/>
          <a:stretch>
            <a:fillRect/>
          </a:stretch>
        </p:blipFill>
        <p:spPr>
          <a:xfrm>
            <a:off x="2782838" y="3789040"/>
            <a:ext cx="2867327" cy="1224137"/>
          </a:xfrm>
          <a:prstGeom prst="rect">
            <a:avLst/>
          </a:prstGeom>
        </p:spPr>
      </p:pic>
      <p:pic>
        <p:nvPicPr>
          <p:cNvPr id="4" name="gyc460.jpg" descr="id:2147489461;FounderCES"/>
          <p:cNvPicPr/>
          <p:nvPr/>
        </p:nvPicPr>
        <p:blipFill>
          <a:blip r:embed="rId3"/>
          <a:stretch>
            <a:fillRect/>
          </a:stretch>
        </p:blipFill>
        <p:spPr>
          <a:xfrm>
            <a:off x="6887294" y="3356992"/>
            <a:ext cx="1944216" cy="1776412"/>
          </a:xfrm>
          <a:prstGeom prst="rect">
            <a:avLst/>
          </a:prstGeom>
        </p:spPr>
      </p:pic>
      <p:sp>
        <p:nvSpPr>
          <p:cNvPr id="7" name="矩形 6"/>
          <p:cNvSpPr/>
          <p:nvPr/>
        </p:nvSpPr>
        <p:spPr>
          <a:xfrm>
            <a:off x="4078982" y="5193775"/>
            <a:ext cx="492443" cy="461665"/>
          </a:xfrm>
          <a:prstGeom prst="rect">
            <a:avLst/>
          </a:prstGeom>
        </p:spPr>
        <p:txBody>
          <a:bodyPr wrap="none">
            <a:spAutoFit/>
          </a:bodyPr>
          <a:lstStyle/>
          <a:p>
            <a:r>
              <a:rPr lang="zh-CN" altLang="zh-CN" sz="2400" b="0">
                <a:solidFill>
                  <a:srgbClr val="000000"/>
                </a:solidFill>
                <a:ea typeface="楷体" panose="02010609060101010101" pitchFamily="49" charset="-122"/>
                <a:cs typeface="Times New Roman" panose="02020603050405020304" pitchFamily="18" charset="0"/>
              </a:rPr>
              <a:t>甲</a:t>
            </a:r>
            <a:endParaRPr lang="zh-CN" altLang="en-US" sz="2400"/>
          </a:p>
        </p:txBody>
      </p:sp>
      <p:sp>
        <p:nvSpPr>
          <p:cNvPr id="9" name="矩形 8"/>
          <p:cNvSpPr/>
          <p:nvPr/>
        </p:nvSpPr>
        <p:spPr>
          <a:xfrm>
            <a:off x="7705030" y="5013177"/>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a:solidFill>
                  <a:srgbClr val="000000"/>
                </a:solidFill>
                <a:ea typeface="楷体" panose="02010609060101010101" pitchFamily="49" charset="-122"/>
                <a:cs typeface="Times New Roman" panose="02020603050405020304" pitchFamily="18" charset="0"/>
              </a:rPr>
              <a:t>乙</a:t>
            </a:r>
            <a:endParaRPr lang="zh-CN" altLang="zh-CN" sz="2400">
              <a:solidFill>
                <a:srgbClr val="000000"/>
              </a:solidFill>
              <a:cs typeface="Times New Roman" panose="02020603050405020304" pitchFamily="18" charset="0"/>
            </a:endParaRPr>
          </a:p>
        </p:txBody>
      </p:sp>
      <p:sp>
        <p:nvSpPr>
          <p:cNvPr id="11" name="矩形 10"/>
          <p:cNvSpPr/>
          <p:nvPr/>
        </p:nvSpPr>
        <p:spPr>
          <a:xfrm>
            <a:off x="5238797" y="5614206"/>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p>
        </p:txBody>
      </p:sp>
      <p:sp>
        <p:nvSpPr>
          <p:cNvPr id="6" name="矩形 5"/>
          <p:cNvSpPr/>
          <p:nvPr/>
        </p:nvSpPr>
        <p:spPr>
          <a:xfrm>
            <a:off x="1405894" y="2457728"/>
            <a:ext cx="803425" cy="461665"/>
          </a:xfrm>
          <a:prstGeom prst="rect">
            <a:avLst/>
          </a:prstGeom>
        </p:spPr>
        <p:txBody>
          <a:bodyPr wrap="none">
            <a:spAutoFit/>
          </a:bodyPr>
          <a:lstStyle/>
          <a:p>
            <a:r>
              <a:rPr lang="zh-CN" altLang="zh-CN" sz="2400">
                <a:cs typeface="Times New Roman" panose="02020603050405020304" pitchFamily="18" charset="0"/>
              </a:rPr>
              <a:t>不变</a:t>
            </a:r>
            <a:endParaRPr lang="zh-CN" altLang="en-US"/>
          </a:p>
        </p:txBody>
      </p:sp>
      <p:sp>
        <p:nvSpPr>
          <p:cNvPr id="10" name="矩形 9"/>
          <p:cNvSpPr/>
          <p:nvPr/>
        </p:nvSpPr>
        <p:spPr>
          <a:xfrm>
            <a:off x="1103616" y="3036405"/>
            <a:ext cx="569387" cy="461665"/>
          </a:xfrm>
          <a:prstGeom prst="rect">
            <a:avLst/>
          </a:prstGeom>
        </p:spPr>
        <p:txBody>
          <a:bodyPr wrap="none">
            <a:spAutoFit/>
          </a:bodyPr>
          <a:lstStyle/>
          <a:p>
            <a:r>
              <a:rPr lang="en-US" altLang="zh-CN" sz="2400"/>
              <a:t>4.5</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25856"/>
          </a:xfrm>
        </p:spPr>
        <p:txBody>
          <a:bodyPr/>
          <a:lstStyle/>
          <a:p>
            <a:pPr hangingPunct="0">
              <a:lnSpc>
                <a:spcPct val="130000"/>
              </a:lnSpc>
              <a:spcAft>
                <a:spcPts val="0"/>
              </a:spcAft>
            </a:pP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串联，电压表测量与</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并联部分两端的电压，电流表测量电路电流，串联电路总电阻等于各部分电阻之和，挡板</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latin typeface="Times New Roman" panose="02020603050405020304" pitchFamily="18" charset="0"/>
                <a:ea typeface="宋体" panose="02010600030101010101" pitchFamily="2" charset="-122"/>
                <a:cs typeface="Times New Roman" panose="02020603050405020304" pitchFamily="18" charset="0"/>
              </a:rPr>
              <a:t>由</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latin typeface="Times New Roman" panose="02020603050405020304" pitchFamily="18" charset="0"/>
                <a:ea typeface="宋体" panose="02010600030101010101" pitchFamily="2" charset="-122"/>
                <a:cs typeface="Times New Roman" panose="02020603050405020304" pitchFamily="18" charset="0"/>
              </a:rPr>
              <a:t>端向</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latin typeface="Times New Roman" panose="02020603050405020304" pitchFamily="18" charset="0"/>
                <a:ea typeface="宋体" panose="02010600030101010101" pitchFamily="2" charset="-122"/>
                <a:cs typeface="Times New Roman" panose="02020603050405020304" pitchFamily="18" charset="0"/>
              </a:rPr>
              <a:t>端滑动时，电阻丝</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接入电路的电阻不变，电压表并联部分的电阻变大，由欧姆定律可知挡板移动过程中，电路中电流不变，即电流表示数不变；闭合开关，挡板</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latin typeface="Times New Roman" panose="02020603050405020304" pitchFamily="18" charset="0"/>
                <a:ea typeface="宋体" panose="02010600030101010101" pitchFamily="2" charset="-122"/>
                <a:cs typeface="Times New Roman" panose="02020603050405020304" pitchFamily="18" charset="0"/>
              </a:rPr>
              <a:t>在</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latin typeface="Times New Roman" panose="02020603050405020304" pitchFamily="18" charset="0"/>
                <a:ea typeface="宋体" panose="02010600030101010101" pitchFamily="2" charset="-122"/>
                <a:cs typeface="Times New Roman" panose="02020603050405020304" pitchFamily="18" charset="0"/>
              </a:rPr>
              <a:t>端时，坐位体前屈成绩为</a:t>
            </a:r>
            <a:r>
              <a:rPr lang="en-US" altLang="zh-CN" sz="2200">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latin typeface="Times New Roman" panose="02020603050405020304" pitchFamily="18" charset="0"/>
                <a:ea typeface="宋体" panose="02010600030101010101" pitchFamily="2" charset="-122"/>
                <a:cs typeface="Times New Roman" panose="02020603050405020304" pitchFamily="18" charset="0"/>
              </a:rPr>
              <a:t>，电流表示数为</a:t>
            </a:r>
            <a:r>
              <a:rPr lang="en-US" altLang="zh-CN" sz="2200">
                <a:latin typeface="Times New Roman" panose="02020603050405020304" pitchFamily="18" charset="0"/>
                <a:ea typeface="宋体" panose="02010600030101010101" pitchFamily="2" charset="-122"/>
                <a:cs typeface="Times New Roman" panose="02020603050405020304" pitchFamily="18" charset="0"/>
              </a:rPr>
              <a:t>0.05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，电路中电流始终不变，根据欧姆定律可知</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IR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0.05 A</a:t>
            </a:r>
            <a:r>
              <a:rPr lang="en-US" altLang="zh-CN" sz="2200">
                <a:latin typeface="宋体" panose="02010600030101010101" pitchFamily="2" charset="-122"/>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30 Ω</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1.5 V</a:t>
            </a:r>
            <a:r>
              <a:rPr lang="zh-CN" altLang="zh-CN" sz="2200">
                <a:latin typeface="Times New Roman" panose="02020603050405020304" pitchFamily="18" charset="0"/>
                <a:ea typeface="宋体" panose="02010600030101010101" pitchFamily="2" charset="-122"/>
                <a:cs typeface="Times New Roman" panose="02020603050405020304" pitchFamily="18" charset="0"/>
              </a:rPr>
              <a:t>；当推动挡板</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latin typeface="Times New Roman" panose="02020603050405020304" pitchFamily="18" charset="0"/>
                <a:ea typeface="宋体" panose="02010600030101010101" pitchFamily="2" charset="-122"/>
                <a:cs typeface="Times New Roman" panose="02020603050405020304" pitchFamily="18" charset="0"/>
              </a:rPr>
              <a:t>到</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latin typeface="Times New Roman" panose="02020603050405020304" pitchFamily="18" charset="0"/>
                <a:ea typeface="宋体" panose="02010600030101010101" pitchFamily="2" charset="-122"/>
                <a:cs typeface="Times New Roman" panose="02020603050405020304" pitchFamily="18" charset="0"/>
              </a:rPr>
              <a:t>端时，电压表测量整个</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两端的电压，根据串联电路电压规律得，</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6 V</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1.5 V</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4.5 V</a:t>
            </a:r>
            <a:r>
              <a:rPr lang="zh-CN" altLang="zh-CN" sz="2200">
                <a:latin typeface="Times New Roman" panose="02020603050405020304" pitchFamily="18" charset="0"/>
                <a:ea typeface="宋体" panose="02010600030101010101" pitchFamily="2" charset="-122"/>
                <a:cs typeface="Times New Roman" panose="02020603050405020304" pitchFamily="18" charset="0"/>
              </a:rPr>
              <a:t>，即电压表示数是</a:t>
            </a:r>
            <a:r>
              <a:rPr lang="en-US" altLang="zh-CN" sz="2200">
                <a:latin typeface="Times New Roman" panose="02020603050405020304" pitchFamily="18" charset="0"/>
                <a:ea typeface="宋体" panose="02010600030101010101" pitchFamily="2" charset="-122"/>
                <a:cs typeface="Times New Roman" panose="02020603050405020304" pitchFamily="18" charset="0"/>
              </a:rPr>
              <a:t>4.5 V.</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59.jpg" descr="id:2147489454;FounderCES"/>
          <p:cNvPicPr/>
          <p:nvPr/>
        </p:nvPicPr>
        <p:blipFill>
          <a:blip r:embed="rId2"/>
          <a:stretch>
            <a:fillRect/>
          </a:stretch>
        </p:blipFill>
        <p:spPr>
          <a:xfrm>
            <a:off x="2854846" y="4303579"/>
            <a:ext cx="2867327" cy="1224137"/>
          </a:xfrm>
          <a:prstGeom prst="rect">
            <a:avLst/>
          </a:prstGeom>
        </p:spPr>
      </p:pic>
      <p:pic>
        <p:nvPicPr>
          <p:cNvPr id="4" name="gyc460.jpg" descr="id:2147489461;FounderCES"/>
          <p:cNvPicPr/>
          <p:nvPr/>
        </p:nvPicPr>
        <p:blipFill>
          <a:blip r:embed="rId3"/>
          <a:stretch>
            <a:fillRect/>
          </a:stretch>
        </p:blipFill>
        <p:spPr>
          <a:xfrm>
            <a:off x="6959302" y="3871531"/>
            <a:ext cx="1944216" cy="1776412"/>
          </a:xfrm>
          <a:prstGeom prst="rect">
            <a:avLst/>
          </a:prstGeom>
        </p:spPr>
      </p:pic>
      <p:sp>
        <p:nvSpPr>
          <p:cNvPr id="5" name="矩形 4"/>
          <p:cNvSpPr/>
          <p:nvPr/>
        </p:nvSpPr>
        <p:spPr>
          <a:xfrm>
            <a:off x="4150990" y="5708314"/>
            <a:ext cx="492443" cy="461665"/>
          </a:xfrm>
          <a:prstGeom prst="rect">
            <a:avLst/>
          </a:prstGeom>
        </p:spPr>
        <p:txBody>
          <a:bodyPr wrap="none">
            <a:spAutoFit/>
          </a:bodyPr>
          <a:lstStyle/>
          <a:p>
            <a:r>
              <a:rPr lang="zh-CN" altLang="zh-CN" sz="2400" b="0">
                <a:solidFill>
                  <a:srgbClr val="000000"/>
                </a:solidFill>
                <a:ea typeface="楷体" panose="02010609060101010101" pitchFamily="49" charset="-122"/>
                <a:cs typeface="Times New Roman" panose="02020603050405020304" pitchFamily="18" charset="0"/>
              </a:rPr>
              <a:t>甲</a:t>
            </a:r>
            <a:endParaRPr lang="zh-CN" altLang="en-US" sz="2400"/>
          </a:p>
        </p:txBody>
      </p:sp>
      <p:sp>
        <p:nvSpPr>
          <p:cNvPr id="6" name="矩形 5"/>
          <p:cNvSpPr/>
          <p:nvPr/>
        </p:nvSpPr>
        <p:spPr>
          <a:xfrm>
            <a:off x="7777038" y="552771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a:solidFill>
                  <a:srgbClr val="000000"/>
                </a:solidFill>
                <a:ea typeface="楷体" panose="02010609060101010101" pitchFamily="49" charset="-122"/>
                <a:cs typeface="Times New Roman" panose="02020603050405020304" pitchFamily="18" charset="0"/>
              </a:rPr>
              <a:t>乙</a:t>
            </a:r>
            <a:endParaRPr lang="zh-CN" altLang="zh-CN" sz="2400">
              <a:solidFill>
                <a:srgbClr val="000000"/>
              </a:solidFill>
              <a:cs typeface="Times New Roman" panose="02020603050405020304" pitchFamily="18" charset="0"/>
            </a:endParaRPr>
          </a:p>
        </p:txBody>
      </p:sp>
      <p:sp>
        <p:nvSpPr>
          <p:cNvPr id="7" name="矩形 6"/>
          <p:cNvSpPr/>
          <p:nvPr/>
        </p:nvSpPr>
        <p:spPr>
          <a:xfrm>
            <a:off x="5374994" y="5983475"/>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746125"/>
            <a:ext cx="11485880" cy="4502785"/>
          </a:xfrm>
          <a:solidFill>
            <a:srgbClr val="E1F4FC"/>
          </a:solidFill>
        </p:spPr>
        <p:txBody>
          <a:bodyPr>
            <a:noAutofit/>
          </a:bodyPr>
          <a:lstStyle/>
          <a:p>
            <a:pPr hangingPunct="0">
              <a:spcAft>
                <a:spcPts val="0"/>
              </a:spcAft>
            </a:pP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动态电路分析的</a:t>
            </a:r>
            <a:r>
              <a:rPr lang="en-US" altLang="zh-CN" dirty="0">
                <a:latin typeface="楷体" panose="02010609060101010101" pitchFamily="49"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电路连接法</a:t>
            </a:r>
            <a:r>
              <a:rPr lang="en-US" altLang="zh-CN" dirty="0">
                <a:latin typeface="楷体" panose="02010609060101010101" pitchFamily="49" charset="-122"/>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分析电路的连接方式</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明确电压表或电流表所测量的是哪个元件或哪段电路的物理量</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串联电路</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某个电阻变化</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总电阻变化</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电流变化</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电阻分压变化</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并联电路</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明确不变的量</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即电源电压不变</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没有发生动态变化的支路的电压和电流都不变</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发生动态变化的支路的电流发生变化</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引起干路电流变化</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因此</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并联电路的动态问题其实就是干路的电流随着某条支路的阻值的变化而变化的问题</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77678" y="763704"/>
            <a:ext cx="1720840" cy="448388"/>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5209"/>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有两个电阻分别标有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字样，在保证所有元件都安全的前提下，若串联接入电路中，电路允许通过的最大电流为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，电路两端允许加的最大电压为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19542" y="2136100"/>
            <a:ext cx="569387" cy="461665"/>
          </a:xfrm>
          <a:prstGeom prst="rect">
            <a:avLst/>
          </a:prstGeom>
        </p:spPr>
        <p:txBody>
          <a:bodyPr wrap="none">
            <a:spAutoFit/>
          </a:bodyPr>
          <a:lstStyle/>
          <a:p>
            <a:r>
              <a:rPr lang="en-US" altLang="zh-CN" sz="2400"/>
              <a:t>0.3</a:t>
            </a:r>
            <a:endParaRPr lang="zh-CN" altLang="en-US"/>
          </a:p>
        </p:txBody>
      </p:sp>
      <p:sp>
        <p:nvSpPr>
          <p:cNvPr id="6" name="矩形 5"/>
          <p:cNvSpPr/>
          <p:nvPr/>
        </p:nvSpPr>
        <p:spPr>
          <a:xfrm>
            <a:off x="2944438" y="2683526"/>
            <a:ext cx="492443" cy="461665"/>
          </a:xfrm>
          <a:prstGeom prst="rect">
            <a:avLst/>
          </a:prstGeom>
        </p:spPr>
        <p:txBody>
          <a:bodyPr wrap="none">
            <a:spAutoFit/>
          </a:bodyPr>
          <a:lstStyle/>
          <a:p>
            <a:r>
              <a:rPr lang="en-US" altLang="zh-CN" sz="2400"/>
              <a:t>12</a:t>
            </a:r>
            <a:endParaRPr lang="zh-CN" altLang="en-US"/>
          </a:p>
        </p:txBody>
      </p:sp>
      <mc:AlternateContent xmlns:mc="http://schemas.openxmlformats.org/markup-compatibility/2006" xmlns:a14="http://schemas.microsoft.com/office/drawing/2010/main">
        <mc:Choice Requires="a14">
          <p:sp>
            <p:nvSpPr>
              <p:cNvPr id="7" name="内容占位符 1"/>
              <p:cNvSpPr txBox="1"/>
              <p:nvPr/>
            </p:nvSpPr>
            <p:spPr bwMode="auto">
              <a:xfrm>
                <a:off x="352282" y="3087969"/>
                <a:ext cx="11485848" cy="19252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因串联电路中各处的电流相等，所以电路中允许通过的最大电流</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，又因串联电路的总电阻等于各分电阻之和，所以由</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可得，电路两端允许加的最大电压</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0.3 A</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V.</a:t>
                </a:r>
                <a:endParaRPr lang="en-US"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52282" y="3087969"/>
                <a:ext cx="11485848" cy="1925207"/>
              </a:xfrm>
              <a:prstGeom prst="rect">
                <a:avLst/>
              </a:prstGeom>
              <a:blipFill rotWithShape="1">
                <a:blip r:embed="rId2"/>
                <a:stretch>
                  <a:fillRect l="-4" t="-31" r="4" b="-304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江苏苏州期末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）小明准备利用如图所示电路进行探究实验，以下能完成探究并得出定量关系的是（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滑片位置不变，移动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滑片，探究电流与电压的关系</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滑片位置不变，移动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滑片，探究电流与电阻的关系</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滑片位置后，移动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滑片保持电压表示数不变，探究电流与电阻的关系</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6.jpg" descr="id:2147489285;FounderCES"/>
          <p:cNvPicPr/>
          <p:nvPr/>
        </p:nvPicPr>
        <p:blipFill>
          <a:blip r:embed="rId2"/>
          <a:stretch>
            <a:fillRect/>
          </a:stretch>
        </p:blipFill>
        <p:spPr>
          <a:xfrm>
            <a:off x="5519142" y="3538348"/>
            <a:ext cx="2678401" cy="2286085"/>
          </a:xfrm>
          <a:prstGeom prst="rect">
            <a:avLst/>
          </a:prstGeom>
        </p:spPr>
      </p:pic>
      <p:sp>
        <p:nvSpPr>
          <p:cNvPr id="4" name="矩形 3"/>
          <p:cNvSpPr/>
          <p:nvPr/>
        </p:nvSpPr>
        <p:spPr>
          <a:xfrm>
            <a:off x="6056260" y="563537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p>
        </p:txBody>
      </p:sp>
      <p:sp>
        <p:nvSpPr>
          <p:cNvPr id="6" name="矩形 5"/>
          <p:cNvSpPr/>
          <p:nvPr/>
        </p:nvSpPr>
        <p:spPr>
          <a:xfrm>
            <a:off x="3934966" y="1403984"/>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实验探究题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）用如图甲所示的电路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探究电流与电阻的关系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不变，滑动变阻器规格为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的定值电阻各一个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6.jpg" descr="id:2147489468;FounderCES"/>
          <p:cNvPicPr/>
          <p:nvPr/>
        </p:nvPicPr>
        <p:blipFill>
          <a:blip r:embed="rId2"/>
          <a:stretch>
            <a:fillRect/>
          </a:stretch>
        </p:blipFill>
        <p:spPr>
          <a:xfrm>
            <a:off x="766614" y="3356992"/>
            <a:ext cx="3391507" cy="1728192"/>
          </a:xfrm>
          <a:prstGeom prst="rect">
            <a:avLst/>
          </a:prstGeom>
        </p:spPr>
      </p:pic>
      <p:pic>
        <p:nvPicPr>
          <p:cNvPr id="4" name="jj117.jpg" descr="id:2147489475;FounderCES"/>
          <p:cNvPicPr/>
          <p:nvPr/>
        </p:nvPicPr>
        <p:blipFill>
          <a:blip r:embed="rId3"/>
          <a:stretch>
            <a:fillRect/>
          </a:stretch>
        </p:blipFill>
        <p:spPr>
          <a:xfrm>
            <a:off x="5222999" y="3269039"/>
            <a:ext cx="2406939" cy="1816145"/>
          </a:xfrm>
          <a:prstGeom prst="rect">
            <a:avLst/>
          </a:prstGeom>
        </p:spPr>
      </p:pic>
      <p:pic>
        <p:nvPicPr>
          <p:cNvPr id="5" name="jj118.jpg" descr="id:2147489482;FounderCES"/>
          <p:cNvPicPr/>
          <p:nvPr/>
        </p:nvPicPr>
        <p:blipFill>
          <a:blip r:embed="rId4"/>
          <a:stretch>
            <a:fillRect/>
          </a:stretch>
        </p:blipFill>
        <p:spPr>
          <a:xfrm>
            <a:off x="8530952" y="3054444"/>
            <a:ext cx="3126779" cy="2189267"/>
          </a:xfrm>
          <a:prstGeom prst="rect">
            <a:avLst/>
          </a:prstGeom>
        </p:spPr>
      </p:pic>
      <p:sp>
        <p:nvSpPr>
          <p:cNvPr id="7" name="矩形 6"/>
          <p:cNvSpPr/>
          <p:nvPr/>
        </p:nvSpPr>
        <p:spPr>
          <a:xfrm>
            <a:off x="1800374" y="5131202"/>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9" name="矩形 8"/>
          <p:cNvSpPr/>
          <p:nvPr/>
        </p:nvSpPr>
        <p:spPr>
          <a:xfrm>
            <a:off x="6289512" y="5079395"/>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11" name="矩形 10"/>
          <p:cNvSpPr/>
          <p:nvPr/>
        </p:nvSpPr>
        <p:spPr>
          <a:xfrm>
            <a:off x="9781906" y="524371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12" name="矩形 11"/>
          <p:cNvSpPr/>
          <p:nvPr/>
        </p:nvSpPr>
        <p:spPr>
          <a:xfrm>
            <a:off x="5375126" y="5682315"/>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）用笔画线代替导线把图甲电路连接完整，要求：当滑片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向左滑动时，滑动变阻器接入电路的电阻变大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jj116.jpg" descr="id:2147489468;FounderCES"/>
          <p:cNvPicPr/>
          <p:nvPr/>
        </p:nvPicPr>
        <p:blipFill>
          <a:blip r:embed="rId2"/>
          <a:stretch>
            <a:fillRect/>
          </a:stretch>
        </p:blipFill>
        <p:spPr>
          <a:xfrm>
            <a:off x="4295006" y="2256301"/>
            <a:ext cx="3391507" cy="1728192"/>
          </a:xfrm>
          <a:prstGeom prst="rect">
            <a:avLst/>
          </a:prstGeom>
        </p:spPr>
      </p:pic>
      <p:sp>
        <p:nvSpPr>
          <p:cNvPr id="9" name="矩形 8"/>
          <p:cNvSpPr/>
          <p:nvPr/>
        </p:nvSpPr>
        <p:spPr>
          <a:xfrm>
            <a:off x="5807174" y="407688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ea typeface="楷体" panose="02010609060101010101" pitchFamily="49" charset="-122"/>
                <a:cs typeface="Times New Roman" panose="02020603050405020304" pitchFamily="18" charset="0"/>
              </a:rPr>
              <a:t>甲</a:t>
            </a:r>
            <a:endParaRPr lang="zh-CN" altLang="zh-CN" sz="2400" b="0" dirty="0">
              <a:solidFill>
                <a:srgbClr val="000000"/>
              </a:solidFill>
              <a:cs typeface="Times New Roman" panose="02020603050405020304" pitchFamily="18" charset="0"/>
            </a:endParaRPr>
          </a:p>
        </p:txBody>
      </p:sp>
      <p:sp>
        <p:nvSpPr>
          <p:cNvPr id="4" name="矩形 3"/>
          <p:cNvSpPr/>
          <p:nvPr/>
        </p:nvSpPr>
        <p:spPr>
          <a:xfrm>
            <a:off x="360854" y="1830015"/>
            <a:ext cx="1422184" cy="461665"/>
          </a:xfrm>
          <a:prstGeom prst="rect">
            <a:avLst/>
          </a:prstGeom>
        </p:spPr>
        <p:txBody>
          <a:bodyPr wrap="none">
            <a:spAutoFit/>
          </a:bodyPr>
          <a:lstStyle/>
          <a:p>
            <a:r>
              <a:rPr lang="zh-CN" altLang="zh-CN" sz="2400" dirty="0">
                <a:cs typeface="Times New Roman" panose="02020603050405020304" pitchFamily="18" charset="0"/>
              </a:rPr>
              <a:t>如图所示</a:t>
            </a:r>
            <a:endParaRPr lang="zh-CN" altLang="en-US" dirty="0"/>
          </a:p>
        </p:txBody>
      </p:sp>
      <p:sp>
        <p:nvSpPr>
          <p:cNvPr id="10" name="内容占位符 2"/>
          <p:cNvSpPr txBox="1"/>
          <p:nvPr/>
        </p:nvSpPr>
        <p:spPr bwMode="auto">
          <a:xfrm>
            <a:off x="311273" y="515542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由题知滑片</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latin typeface="Times New Roman" panose="02020603050405020304" pitchFamily="18" charset="0"/>
                <a:ea typeface="宋体" panose="02010600030101010101" pitchFamily="2" charset="-122"/>
                <a:cs typeface="Times New Roman" panose="02020603050405020304" pitchFamily="18" charset="0"/>
              </a:rPr>
              <a:t>向左滑动时，滑动变阻器接入电路的电阻变大，因此将导线连接到滑动变阻器的右下方接线柱和电阻</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的右接线柱；电压表并联在电阻</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两端</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p:txBody>
      </p:sp>
      <p:pic>
        <p:nvPicPr>
          <p:cNvPr id="5" name="图片 4"/>
          <p:cNvPicPr>
            <a:picLocks noChangeAspect="1"/>
          </p:cNvPicPr>
          <p:nvPr/>
        </p:nvPicPr>
        <p:blipFill rotWithShape="1">
          <a:blip r:embed="rId3"/>
          <a:srcRect b="11075"/>
          <a:stretch>
            <a:fillRect/>
          </a:stretch>
        </p:blipFill>
        <p:spPr>
          <a:xfrm>
            <a:off x="4225813" y="1883481"/>
            <a:ext cx="3529890" cy="2217343"/>
          </a:xfrm>
          <a:prstGeom prst="rect">
            <a:avLst/>
          </a:prstGeom>
        </p:spPr>
      </p:pic>
      <p:sp>
        <p:nvSpPr>
          <p:cNvPr id="12" name="矩形 11"/>
          <p:cNvSpPr/>
          <p:nvPr/>
        </p:nvSpPr>
        <p:spPr>
          <a:xfrm>
            <a:off x="5085566" y="4579955"/>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6165"/>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）连接电路时，开关应该</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6.jpg" descr="id:2147489468;FounderCES"/>
          <p:cNvPicPr/>
          <p:nvPr/>
        </p:nvPicPr>
        <p:blipFill>
          <a:blip r:embed="rId2"/>
          <a:stretch>
            <a:fillRect/>
          </a:stretch>
        </p:blipFill>
        <p:spPr>
          <a:xfrm>
            <a:off x="766614" y="2218155"/>
            <a:ext cx="3391507" cy="1728192"/>
          </a:xfrm>
          <a:prstGeom prst="rect">
            <a:avLst/>
          </a:prstGeom>
        </p:spPr>
      </p:pic>
      <p:pic>
        <p:nvPicPr>
          <p:cNvPr id="4" name="jj117.jpg" descr="id:2147489475;FounderCES"/>
          <p:cNvPicPr/>
          <p:nvPr/>
        </p:nvPicPr>
        <p:blipFill>
          <a:blip r:embed="rId3"/>
          <a:stretch>
            <a:fillRect/>
          </a:stretch>
        </p:blipFill>
        <p:spPr>
          <a:xfrm>
            <a:off x="5303118" y="2176732"/>
            <a:ext cx="2406939" cy="1816145"/>
          </a:xfrm>
          <a:prstGeom prst="rect">
            <a:avLst/>
          </a:prstGeom>
        </p:spPr>
      </p:pic>
      <p:pic>
        <p:nvPicPr>
          <p:cNvPr id="5" name="jj118.jpg" descr="id:2147489482;FounderCES"/>
          <p:cNvPicPr/>
          <p:nvPr/>
        </p:nvPicPr>
        <p:blipFill>
          <a:blip r:embed="rId4"/>
          <a:stretch>
            <a:fillRect/>
          </a:stretch>
        </p:blipFill>
        <p:spPr>
          <a:xfrm>
            <a:off x="8719923" y="1776721"/>
            <a:ext cx="3126779" cy="2189267"/>
          </a:xfrm>
          <a:prstGeom prst="rect">
            <a:avLst/>
          </a:prstGeom>
        </p:spPr>
      </p:pic>
      <p:sp>
        <p:nvSpPr>
          <p:cNvPr id="6" name="矩形 5"/>
          <p:cNvSpPr/>
          <p:nvPr/>
        </p:nvSpPr>
        <p:spPr>
          <a:xfrm>
            <a:off x="1800374" y="3992365"/>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6259564" y="3992877"/>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9970877" y="396598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5499134" y="4464733"/>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11" name="矩形 10"/>
          <p:cNvSpPr/>
          <p:nvPr/>
        </p:nvSpPr>
        <p:spPr>
          <a:xfrm>
            <a:off x="4526093" y="1224530"/>
            <a:ext cx="803425" cy="461665"/>
          </a:xfrm>
          <a:prstGeom prst="rect">
            <a:avLst/>
          </a:prstGeom>
        </p:spPr>
        <p:txBody>
          <a:bodyPr wrap="none">
            <a:spAutoFit/>
          </a:bodyPr>
          <a:lstStyle/>
          <a:p>
            <a:r>
              <a:rPr lang="zh-CN" altLang="zh-CN" sz="2400">
                <a:cs typeface="Times New Roman" panose="02020603050405020304" pitchFamily="18" charset="0"/>
              </a:rPr>
              <a:t>断开</a:t>
            </a:r>
            <a:endParaRPr lang="zh-CN" altLang="en-US"/>
          </a:p>
        </p:txBody>
      </p:sp>
      <p:sp>
        <p:nvSpPr>
          <p:cNvPr id="12" name="内容占位符 1"/>
          <p:cNvSpPr txBox="1"/>
          <p:nvPr/>
        </p:nvSpPr>
        <p:spPr bwMode="auto">
          <a:xfrm>
            <a:off x="360854" y="50850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为保护电路，连接电路时开关应断开</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8098"/>
            <a:ext cx="11485848" cy="223824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）先接入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定值电阻，闭合开关，移动滑动变阻器的滑片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至合适位置，电压表的示数如图乙所示，示数为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，记下电流表的示数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断开开关，将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电阻换成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后，闭合开关，移动滑动变阻器的滑片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表的示数与前一次相同，记录相关数据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7.jpg" descr="id:2147489475;FounderCES"/>
          <p:cNvPicPr/>
          <p:nvPr/>
        </p:nvPicPr>
        <p:blipFill>
          <a:blip r:embed="rId2"/>
          <a:stretch>
            <a:fillRect/>
          </a:stretch>
        </p:blipFill>
        <p:spPr>
          <a:xfrm>
            <a:off x="4891736" y="3064914"/>
            <a:ext cx="2406939" cy="1816145"/>
          </a:xfrm>
          <a:prstGeom prst="rect">
            <a:avLst/>
          </a:prstGeom>
        </p:spPr>
      </p:pic>
      <p:sp>
        <p:nvSpPr>
          <p:cNvPr id="4" name="矩形 3"/>
          <p:cNvSpPr/>
          <p:nvPr/>
        </p:nvSpPr>
        <p:spPr>
          <a:xfrm>
            <a:off x="5848182" y="4881059"/>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5" name="矩形 4"/>
          <p:cNvSpPr/>
          <p:nvPr/>
        </p:nvSpPr>
        <p:spPr>
          <a:xfrm>
            <a:off x="5230224" y="530102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7" name="矩形 6"/>
          <p:cNvSpPr/>
          <p:nvPr/>
        </p:nvSpPr>
        <p:spPr>
          <a:xfrm>
            <a:off x="4519822" y="1596706"/>
            <a:ext cx="569387" cy="461665"/>
          </a:xfrm>
          <a:prstGeom prst="rect">
            <a:avLst/>
          </a:prstGeom>
        </p:spPr>
        <p:txBody>
          <a:bodyPr wrap="none">
            <a:spAutoFit/>
          </a:bodyPr>
          <a:lstStyle/>
          <a:p>
            <a:r>
              <a:rPr lang="en-US" altLang="zh-CN" sz="2400"/>
              <a:t>2.4</a:t>
            </a:r>
            <a:endParaRPr lang="zh-CN" altLang="en-US"/>
          </a:p>
        </p:txBody>
      </p:sp>
      <p:sp>
        <p:nvSpPr>
          <p:cNvPr id="9" name="矩形 8"/>
          <p:cNvSpPr/>
          <p:nvPr/>
        </p:nvSpPr>
        <p:spPr>
          <a:xfrm>
            <a:off x="7203374" y="2128810"/>
            <a:ext cx="803425" cy="461665"/>
          </a:xfrm>
          <a:prstGeom prst="rect">
            <a:avLst/>
          </a:prstGeom>
        </p:spPr>
        <p:txBody>
          <a:bodyPr wrap="none">
            <a:spAutoFit/>
          </a:bodyPr>
          <a:lstStyle/>
          <a:p>
            <a:r>
              <a:rPr lang="zh-CN" altLang="zh-CN" sz="2400">
                <a:cs typeface="Times New Roman" panose="02020603050405020304" pitchFamily="18" charset="0"/>
              </a:rPr>
              <a:t>电压</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先接入</a:t>
            </a:r>
            <a:r>
              <a:rPr lang="en-US" altLang="zh-CN">
                <a:latin typeface="Times New Roman" panose="02020603050405020304" pitchFamily="18" charset="0"/>
                <a:ea typeface="宋体" panose="02010600030101010101" pitchFamily="2" charset="-122"/>
                <a:cs typeface="Times New Roman" panose="02020603050405020304" pitchFamily="18" charset="0"/>
              </a:rPr>
              <a:t>12 Ω</a:t>
            </a:r>
            <a:r>
              <a:rPr lang="zh-CN" altLang="zh-CN">
                <a:latin typeface="Times New Roman" panose="02020603050405020304" pitchFamily="18" charset="0"/>
                <a:ea typeface="宋体" panose="02010600030101010101" pitchFamily="2" charset="-122"/>
                <a:cs typeface="Times New Roman" panose="02020603050405020304" pitchFamily="18" charset="0"/>
              </a:rPr>
              <a:t>定值电阻，闭合开关，移动滑动变阻器的滑片</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zh-CN" altLang="zh-CN">
                <a:latin typeface="Times New Roman" panose="02020603050405020304" pitchFamily="18" charset="0"/>
                <a:ea typeface="宋体" panose="02010600030101010101" pitchFamily="2" charset="-122"/>
                <a:cs typeface="Times New Roman" panose="02020603050405020304" pitchFamily="18" charset="0"/>
              </a:rPr>
              <a:t>至合适位置，电压表选用</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 V</a:t>
            </a:r>
            <a:r>
              <a:rPr lang="zh-CN" altLang="zh-CN">
                <a:latin typeface="Times New Roman" panose="02020603050405020304" pitchFamily="18" charset="0"/>
                <a:ea typeface="宋体" panose="02010600030101010101" pitchFamily="2" charset="-122"/>
                <a:cs typeface="Times New Roman" panose="02020603050405020304" pitchFamily="18" charset="0"/>
              </a:rPr>
              <a:t>测量范围，分度值为</a:t>
            </a:r>
            <a:r>
              <a:rPr lang="en-US" altLang="zh-CN">
                <a:latin typeface="Times New Roman" panose="02020603050405020304" pitchFamily="18" charset="0"/>
                <a:ea typeface="宋体" panose="02010600030101010101" pitchFamily="2" charset="-122"/>
                <a:cs typeface="Times New Roman" panose="02020603050405020304" pitchFamily="18" charset="0"/>
              </a:rPr>
              <a:t>0.1 V</a:t>
            </a:r>
            <a:r>
              <a:rPr lang="zh-CN" altLang="zh-CN">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2.4 V</a:t>
            </a:r>
            <a:r>
              <a:rPr lang="zh-CN" altLang="zh-CN">
                <a:latin typeface="Times New Roman" panose="02020603050405020304" pitchFamily="18" charset="0"/>
                <a:ea typeface="宋体" panose="02010600030101010101" pitchFamily="2" charset="-122"/>
                <a:cs typeface="Times New Roman" panose="02020603050405020304" pitchFamily="18" charset="0"/>
              </a:rPr>
              <a:t>，记下电流表的示数</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断开开关，将</a:t>
            </a:r>
            <a:r>
              <a:rPr lang="en-US" altLang="zh-CN">
                <a:latin typeface="Times New Roman" panose="02020603050405020304" pitchFamily="18" charset="0"/>
                <a:ea typeface="宋体" panose="02010600030101010101" pitchFamily="2" charset="-122"/>
                <a:cs typeface="Times New Roman" panose="02020603050405020304" pitchFamily="18" charset="0"/>
              </a:rPr>
              <a:t>12 Ω</a:t>
            </a:r>
            <a:r>
              <a:rPr lang="zh-CN" altLang="zh-CN">
                <a:latin typeface="Times New Roman" panose="02020603050405020304" pitchFamily="18" charset="0"/>
                <a:ea typeface="宋体" panose="02010600030101010101" pitchFamily="2" charset="-122"/>
                <a:cs typeface="Times New Roman" panose="02020603050405020304" pitchFamily="18" charset="0"/>
              </a:rPr>
              <a:t>电阻换成</a:t>
            </a:r>
            <a:r>
              <a:rPr lang="en-US" altLang="zh-CN">
                <a:latin typeface="Times New Roman" panose="02020603050405020304" pitchFamily="18" charset="0"/>
                <a:ea typeface="宋体" panose="02010600030101010101" pitchFamily="2" charset="-122"/>
                <a:cs typeface="Times New Roman" panose="02020603050405020304" pitchFamily="18" charset="0"/>
              </a:rPr>
              <a:t>10 Ω</a:t>
            </a:r>
            <a:r>
              <a:rPr lang="zh-CN" altLang="zh-CN">
                <a:latin typeface="Times New Roman" panose="02020603050405020304" pitchFamily="18" charset="0"/>
                <a:ea typeface="宋体" panose="02010600030101010101" pitchFamily="2" charset="-122"/>
                <a:cs typeface="Times New Roman" panose="02020603050405020304" pitchFamily="18" charset="0"/>
              </a:rPr>
              <a:t>后，该实验探究电流与电阻的关系，则必须控制定值电阻两端电压即电压表示数不变，闭合开关，移动滑动变阻器的滑片</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zh-CN" altLang="zh-CN">
                <a:latin typeface="Times New Roman" panose="02020603050405020304" pitchFamily="18" charset="0"/>
                <a:ea typeface="宋体" panose="02010600030101010101" pitchFamily="2" charset="-122"/>
                <a:cs typeface="Times New Roman" panose="02020603050405020304" pitchFamily="18" charset="0"/>
              </a:rPr>
              <a:t>使电压表的示数与前一次相同，记录相关数据</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7.jpg" descr="id:2147489475;FounderCES"/>
          <p:cNvPicPr/>
          <p:nvPr/>
        </p:nvPicPr>
        <p:blipFill>
          <a:blip r:embed="rId2"/>
          <a:stretch>
            <a:fillRect/>
          </a:stretch>
        </p:blipFill>
        <p:spPr>
          <a:xfrm>
            <a:off x="4624371" y="3538359"/>
            <a:ext cx="2406939" cy="1816145"/>
          </a:xfrm>
          <a:prstGeom prst="rect">
            <a:avLst/>
          </a:prstGeom>
        </p:spPr>
      </p:pic>
      <p:sp>
        <p:nvSpPr>
          <p:cNvPr id="4" name="矩形 3"/>
          <p:cNvSpPr/>
          <p:nvPr/>
        </p:nvSpPr>
        <p:spPr>
          <a:xfrm>
            <a:off x="5580817" y="5354504"/>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5" name="矩形 4"/>
          <p:cNvSpPr/>
          <p:nvPr/>
        </p:nvSpPr>
        <p:spPr>
          <a:xfrm>
            <a:off x="4943204" y="573155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1684244"/>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）依次改变电阻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的阻值，共测得五组实验数据，根据实验数据，在图丙的坐标系中描绘出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图像为曲线</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由图像可得出的结论是</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8.jpg" descr="id:2147489482;FounderCES"/>
          <p:cNvPicPr/>
          <p:nvPr/>
        </p:nvPicPr>
        <p:blipFill>
          <a:blip r:embed="rId2"/>
          <a:stretch>
            <a:fillRect/>
          </a:stretch>
        </p:blipFill>
        <p:spPr>
          <a:xfrm>
            <a:off x="4655046" y="2895733"/>
            <a:ext cx="3126779" cy="2189267"/>
          </a:xfrm>
          <a:prstGeom prst="rect">
            <a:avLst/>
          </a:prstGeom>
        </p:spPr>
      </p:pic>
      <p:sp>
        <p:nvSpPr>
          <p:cNvPr id="4" name="矩形 3"/>
          <p:cNvSpPr/>
          <p:nvPr/>
        </p:nvSpPr>
        <p:spPr>
          <a:xfrm>
            <a:off x="5906000" y="5085000"/>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7" name="矩形 6"/>
          <p:cNvSpPr/>
          <p:nvPr/>
        </p:nvSpPr>
        <p:spPr>
          <a:xfrm>
            <a:off x="3718942" y="2255547"/>
            <a:ext cx="7272808" cy="461665"/>
          </a:xfrm>
          <a:prstGeom prst="rect">
            <a:avLst/>
          </a:prstGeom>
        </p:spPr>
        <p:txBody>
          <a:bodyPr wrap="square">
            <a:spAutoFit/>
          </a:bodyPr>
          <a:lstStyle/>
          <a:p>
            <a:r>
              <a:rPr lang="zh-CN" altLang="zh-CN" sz="2400">
                <a:cs typeface="Times New Roman" panose="02020603050405020304" pitchFamily="18" charset="0"/>
              </a:rPr>
              <a:t>电压一定时，通过导体的电流与导体的电阻成反比　</a:t>
            </a:r>
            <a:endParaRPr lang="zh-CN" altLang="en-US"/>
          </a:p>
        </p:txBody>
      </p:sp>
      <p:sp>
        <p:nvSpPr>
          <p:cNvPr id="5" name="矩形 4"/>
          <p:cNvSpPr/>
          <p:nvPr/>
        </p:nvSpPr>
        <p:spPr>
          <a:xfrm>
            <a:off x="5301979" y="544453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4855"/>
            <a:ext cx="11485848" cy="2238241"/>
          </a:xfrm>
        </p:spPr>
        <p:txBody>
          <a:body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依次改变电阻</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的阻值，共测得五组实验数据，根据实验数据，在题图丙的坐标系中描绘出</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latin typeface="Times New Roman" panose="02020603050405020304" pitchFamily="18" charset="0"/>
                <a:ea typeface="宋体" panose="02010600030101010101" pitchFamily="2" charset="-122"/>
                <a:cs typeface="Times New Roman" panose="02020603050405020304" pitchFamily="18" charset="0"/>
              </a:rPr>
              <a:t>图像为曲线</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由图像可知，</a:t>
            </a:r>
            <a:r>
              <a:rPr lang="en-US" altLang="zh-CN" dirty="0">
                <a:latin typeface="Times New Roman" panose="02020603050405020304" pitchFamily="18" charset="0"/>
                <a:ea typeface="宋体" panose="02010600030101010101" pitchFamily="2" charset="-122"/>
                <a:cs typeface="Times New Roman" panose="02020603050405020304" pitchFamily="18" charset="0"/>
              </a:rPr>
              <a:t>0.6 A</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4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0.4 A</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6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0.3 A</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8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0.2 A</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12 Ω</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2.4 V</a:t>
            </a:r>
            <a:r>
              <a:rPr lang="zh-CN" altLang="zh-CN" dirty="0">
                <a:latin typeface="Times New Roman" panose="02020603050405020304" pitchFamily="18" charset="0"/>
                <a:ea typeface="宋体" panose="02010600030101010101" pitchFamily="2" charset="-122"/>
                <a:cs typeface="Times New Roman" panose="02020603050405020304" pitchFamily="18" charset="0"/>
              </a:rPr>
              <a:t>，可得出的结论是电压一定时，通过导体的电流与导体的电阻成反比；</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8.jpg" descr="id:2147489482;FounderCES"/>
          <p:cNvPicPr/>
          <p:nvPr/>
        </p:nvPicPr>
        <p:blipFill>
          <a:blip r:embed="rId2"/>
          <a:stretch>
            <a:fillRect/>
          </a:stretch>
        </p:blipFill>
        <p:spPr>
          <a:xfrm>
            <a:off x="4727054" y="2967741"/>
            <a:ext cx="3126779" cy="2189267"/>
          </a:xfrm>
          <a:prstGeom prst="rect">
            <a:avLst/>
          </a:prstGeom>
        </p:spPr>
      </p:pic>
      <p:sp>
        <p:nvSpPr>
          <p:cNvPr id="4" name="矩形 3"/>
          <p:cNvSpPr/>
          <p:nvPr/>
        </p:nvSpPr>
        <p:spPr>
          <a:xfrm>
            <a:off x="5978008" y="515700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根据上面所测的五组实验数据，把每次实验时记录的电流值和对应滑动变阻器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的阻值，在图丙坐标系中描成点，将这些点绘成曲线</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，发现曲线</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与曲线</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有交点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无交点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），其原因是</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a:t>
            </a:r>
          </a:p>
          <a:p>
            <a:pPr hangingPunct="0">
              <a:spcAft>
                <a:spcPts val="0"/>
              </a:spcAft>
              <a:tabLst>
                <a:tab pos="594106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8.jpg" descr="id:2147489482;FounderCES"/>
          <p:cNvPicPr/>
          <p:nvPr/>
        </p:nvPicPr>
        <p:blipFill>
          <a:blip r:embed="rId2"/>
          <a:stretch>
            <a:fillRect/>
          </a:stretch>
        </p:blipFill>
        <p:spPr>
          <a:xfrm>
            <a:off x="4531816" y="3045338"/>
            <a:ext cx="3126779" cy="2189267"/>
          </a:xfrm>
          <a:prstGeom prst="rect">
            <a:avLst/>
          </a:prstGeom>
        </p:spPr>
      </p:pic>
      <p:sp>
        <p:nvSpPr>
          <p:cNvPr id="4" name="矩形 3"/>
          <p:cNvSpPr/>
          <p:nvPr/>
        </p:nvSpPr>
        <p:spPr>
          <a:xfrm>
            <a:off x="5782770" y="5234605"/>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7" name="矩形 6"/>
          <p:cNvSpPr/>
          <p:nvPr/>
        </p:nvSpPr>
        <p:spPr>
          <a:xfrm>
            <a:off x="360854" y="1801031"/>
            <a:ext cx="11468705" cy="1130246"/>
          </a:xfrm>
          <a:prstGeom prst="rect">
            <a:avLst/>
          </a:prstGeom>
        </p:spPr>
        <p:txBody>
          <a:bodyPr wrap="square">
            <a:spAutoFit/>
          </a:bodyPr>
          <a:lstStyle/>
          <a:p>
            <a:pPr>
              <a:lnSpc>
                <a:spcPct val="150000"/>
              </a:lnSpc>
            </a:pPr>
            <a:r>
              <a:rPr lang="en-US" altLang="zh-CN" sz="2400" dirty="0">
                <a:cs typeface="Times New Roman" panose="02020603050405020304" pitchFamily="18" charset="0"/>
              </a:rPr>
              <a:t>                                                                              </a:t>
            </a:r>
            <a:r>
              <a:rPr lang="zh-CN" altLang="zh-CN" sz="2400" dirty="0">
                <a:cs typeface="Times New Roman" panose="02020603050405020304" pitchFamily="18" charset="0"/>
              </a:rPr>
              <a:t>无交点对每一个电流值，滑动变阻器</a:t>
            </a:r>
            <a:r>
              <a:rPr lang="en-US" altLang="zh-CN" sz="2400" i="1" dirty="0"/>
              <a:t>R</a:t>
            </a:r>
            <a:r>
              <a:rPr lang="en-US" altLang="zh-CN" sz="2400" i="1" baseline="-25000" dirty="0"/>
              <a:t>P</a:t>
            </a:r>
            <a:r>
              <a:rPr lang="zh-CN" altLang="zh-CN" sz="2400" dirty="0">
                <a:cs typeface="Times New Roman" panose="02020603050405020304" pitchFamily="18" charset="0"/>
              </a:rPr>
              <a:t>的阻值与定值电阻阻值的比值不变</a:t>
            </a:r>
            <a:endParaRPr lang="zh-CN" altLang="en-US" dirty="0"/>
          </a:p>
        </p:txBody>
      </p:sp>
      <p:sp>
        <p:nvSpPr>
          <p:cNvPr id="5" name="矩形 4"/>
          <p:cNvSpPr/>
          <p:nvPr/>
        </p:nvSpPr>
        <p:spPr>
          <a:xfrm>
            <a:off x="5230224" y="558804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007105"/>
          </a:xfrm>
        </p:spPr>
        <p:txBody>
          <a:bodyPr/>
          <a:lstStyle/>
          <a:p>
            <a:pPr hangingPunct="0">
              <a:lnSpc>
                <a:spcPct val="140000"/>
              </a:lnSpc>
              <a:spcAft>
                <a:spcPts val="0"/>
              </a:spcAft>
            </a:pP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依次改变电阻</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的阻值，共测得五组实验数据，根据实验数据，在题图丙的坐标系中描绘出</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图像为曲线</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因为电源电压不变，定值电阻两端的电压保持不变，根据串联电路电压的规律可知，滑动变阻器两端的电压也不变，根据串联分压规律知，各次实验中，定值电阻和滑动变阻器</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i="1" baseline="-25000" dirty="0">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的阻值倍数关系保持不变，因而把每次实验时记录的电流值和对应滑动变阻器</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i="1" baseline="-25000" dirty="0">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的阻值，在图丙坐标系中描成点，将这些点绘成曲线</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，发现曲线</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总是在曲线</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的同一侧，两者无交点；</a:t>
            </a:r>
          </a:p>
        </p:txBody>
      </p:sp>
      <p:pic>
        <p:nvPicPr>
          <p:cNvPr id="3" name="jj118.jpg" descr="id:2147489482;FounderCES"/>
          <p:cNvPicPr/>
          <p:nvPr/>
        </p:nvPicPr>
        <p:blipFill>
          <a:blip r:embed="rId2"/>
          <a:stretch>
            <a:fillRect/>
          </a:stretch>
        </p:blipFill>
        <p:spPr>
          <a:xfrm>
            <a:off x="4511030" y="3820850"/>
            <a:ext cx="3126779" cy="2189267"/>
          </a:xfrm>
          <a:prstGeom prst="rect">
            <a:avLst/>
          </a:prstGeom>
        </p:spPr>
      </p:pic>
      <p:sp>
        <p:nvSpPr>
          <p:cNvPr id="4" name="矩形 3"/>
          <p:cNvSpPr/>
          <p:nvPr/>
        </p:nvSpPr>
        <p:spPr>
          <a:xfrm>
            <a:off x="5789984" y="5846171"/>
            <a:ext cx="479618" cy="623248"/>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丙</a:t>
            </a:r>
            <a:endParaRPr lang="zh-CN" altLang="zh-CN" sz="2300" b="0">
              <a:solidFill>
                <a:srgbClr val="000000"/>
              </a:solidFill>
              <a:cs typeface="Times New Roman" panose="02020603050405020304" pitchFamily="18" charset="0"/>
            </a:endParaRPr>
          </a:p>
        </p:txBody>
      </p:sp>
      <p:sp>
        <p:nvSpPr>
          <p:cNvPr id="5" name="矩形 4"/>
          <p:cNvSpPr/>
          <p:nvPr/>
        </p:nvSpPr>
        <p:spPr>
          <a:xfrm>
            <a:off x="5158469" y="616208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本实验的主要研究方法是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控制变量法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，下列物理教材中的实验，没有用到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控制变量法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探究二力平衡的条件</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探究影响液体内部压强的因素</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用电流表和电压表测量定值电阻的阻值</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6.jpg" descr="id:2147489468;FounderCES"/>
          <p:cNvPicPr/>
          <p:nvPr/>
        </p:nvPicPr>
        <p:blipFill>
          <a:blip r:embed="rId2"/>
          <a:stretch>
            <a:fillRect/>
          </a:stretch>
        </p:blipFill>
        <p:spPr>
          <a:xfrm>
            <a:off x="766614" y="3742326"/>
            <a:ext cx="3391507" cy="1728192"/>
          </a:xfrm>
          <a:prstGeom prst="rect">
            <a:avLst/>
          </a:prstGeom>
        </p:spPr>
      </p:pic>
      <p:pic>
        <p:nvPicPr>
          <p:cNvPr id="4" name="jj117.jpg" descr="id:2147489475;FounderCES"/>
          <p:cNvPicPr/>
          <p:nvPr/>
        </p:nvPicPr>
        <p:blipFill>
          <a:blip r:embed="rId3"/>
          <a:stretch>
            <a:fillRect/>
          </a:stretch>
        </p:blipFill>
        <p:spPr>
          <a:xfrm>
            <a:off x="5460401" y="3654373"/>
            <a:ext cx="2406939" cy="1816145"/>
          </a:xfrm>
          <a:prstGeom prst="rect">
            <a:avLst/>
          </a:prstGeom>
        </p:spPr>
      </p:pic>
      <p:pic>
        <p:nvPicPr>
          <p:cNvPr id="5" name="jj118.jpg" descr="id:2147489482;FounderCES"/>
          <p:cNvPicPr/>
          <p:nvPr/>
        </p:nvPicPr>
        <p:blipFill>
          <a:blip r:embed="rId4"/>
          <a:stretch>
            <a:fillRect/>
          </a:stretch>
        </p:blipFill>
        <p:spPr>
          <a:xfrm>
            <a:off x="8702780" y="3327269"/>
            <a:ext cx="3126779" cy="2189267"/>
          </a:xfrm>
          <a:prstGeom prst="rect">
            <a:avLst/>
          </a:prstGeom>
        </p:spPr>
      </p:pic>
      <p:sp>
        <p:nvSpPr>
          <p:cNvPr id="6" name="矩形 5"/>
          <p:cNvSpPr/>
          <p:nvPr/>
        </p:nvSpPr>
        <p:spPr>
          <a:xfrm>
            <a:off x="1800374" y="551653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6416847" y="547051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9953734" y="551653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5735166" y="5906483"/>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11" name="矩形 10"/>
          <p:cNvSpPr/>
          <p:nvPr/>
        </p:nvSpPr>
        <p:spPr>
          <a:xfrm>
            <a:off x="2710830" y="1268760"/>
            <a:ext cx="407484"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C</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902704" cy="2746906"/>
          </a:xfrm>
        </p:spPr>
        <p:txBody>
          <a:bodyPr/>
          <a:lstStyle/>
          <a:p>
            <a:pPr hangingPunct="0">
              <a:spcAft>
                <a:spcPts val="0"/>
              </a:spcAft>
            </a:pP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若保持</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滑片位置不变，移动</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滑片；当</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的阻值改变时，由于</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阻值不变，根据串联电路的电压分配原则，</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两端的电压会改变</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同时，由于电路的总电阻改变，电路中的电流也会改变</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在这种情况下，我们可以探究电流与电压的关系，</a:t>
            </a:r>
            <a:r>
              <a:rPr lang="en-US" altLang="zh-CN" sz="2300" dirty="0">
                <a:latin typeface="宋体" panose="02010600030101010101" pitchFamily="2" charset="-122"/>
                <a:ea typeface="宋体" panose="02010600030101010101" pitchFamily="2" charset="-122"/>
                <a:cs typeface="Times New Roman" panose="02020603050405020304" pitchFamily="18" charset="0"/>
              </a:rPr>
              <a:t>①</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正确；若保持</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滑片位置不变，移动</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滑片；当</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的阻值改变、</a:t>
            </a:r>
            <a:r>
              <a:rPr lang="en-US" altLang="zh-CN" sz="2300"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的阻值保持不变时，由于</a:t>
            </a:r>
          </a:p>
        </p:txBody>
      </p:sp>
      <p:pic>
        <p:nvPicPr>
          <p:cNvPr id="3" name="gyc446.jpg" descr="id:2147489285;FounderCES"/>
          <p:cNvPicPr/>
          <p:nvPr/>
        </p:nvPicPr>
        <p:blipFill>
          <a:blip r:embed="rId2"/>
          <a:stretch>
            <a:fillRect/>
          </a:stretch>
        </p:blipFill>
        <p:spPr>
          <a:xfrm>
            <a:off x="9316682" y="967080"/>
            <a:ext cx="2425413" cy="2070153"/>
          </a:xfrm>
          <a:prstGeom prst="rect">
            <a:avLst/>
          </a:prstGeom>
        </p:spPr>
      </p:pic>
      <p:sp>
        <p:nvSpPr>
          <p:cNvPr id="4" name="矩形 3"/>
          <p:cNvSpPr/>
          <p:nvPr/>
        </p:nvSpPr>
        <p:spPr>
          <a:xfrm>
            <a:off x="9688276" y="291111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a:t>
            </a:r>
            <a:r>
              <a:rPr lang="zh-CN" altLang="zh-CN" sz="2400" b="0" dirty="0">
                <a:solidFill>
                  <a:srgbClr val="000000"/>
                </a:solidFill>
                <a:cs typeface="Times New Roman" panose="02020603050405020304" pitchFamily="18" charset="0"/>
              </a:rPr>
              <a:t>题）</a:t>
            </a:r>
          </a:p>
        </p:txBody>
      </p:sp>
      <p:sp>
        <p:nvSpPr>
          <p:cNvPr id="5" name="内容占位符 1"/>
          <p:cNvSpPr txBox="1"/>
          <p:nvPr/>
        </p:nvSpPr>
        <p:spPr bwMode="auto">
          <a:xfrm>
            <a:off x="360854" y="3413588"/>
            <a:ext cx="11485848" cy="2679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300"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阻值的改变会影响电路的总电压分配，则</a:t>
            </a:r>
            <a:r>
              <a:rPr lang="en-US" altLang="zh-CN" sz="2300"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两端的电压也会改变，即没有控制电阻两端的电压不变，所以这个操作无法单独探究电流与电阻的关系，</a:t>
            </a:r>
            <a:r>
              <a:rPr lang="en-US" altLang="zh-CN" sz="2300">
                <a:solidFill>
                  <a:prstClr val="black"/>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错误；若改变</a:t>
            </a:r>
            <a:r>
              <a:rPr lang="en-US" altLang="zh-CN" sz="2300"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滑片位置后，移动</a:t>
            </a:r>
            <a:r>
              <a:rPr lang="en-US" altLang="zh-CN" sz="2300"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滑片保持电压表示数不变；该操作虽然控制了变阻器</a:t>
            </a:r>
            <a:r>
              <a:rPr lang="en-US" altLang="zh-CN" sz="2300"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两端的电压不变，</a:t>
            </a:r>
            <a:r>
              <a:rPr lang="en-US" altLang="zh-CN" sz="2300"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接入电路的阻值改变，但变阻器</a:t>
            </a:r>
            <a:r>
              <a:rPr lang="en-US" altLang="zh-CN" sz="2300" i="1">
                <a:solidFill>
                  <a:prstClr val="black"/>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接入电路的具体阻值未知，所以不能探究电流与电阻的定量关系，</a:t>
            </a:r>
            <a:r>
              <a:rPr lang="en-US" altLang="zh-CN" sz="2300">
                <a:solidFill>
                  <a:prstClr val="black"/>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综上所述，只有选项</a:t>
            </a:r>
            <a:r>
              <a:rPr lang="en-US" altLang="zh-CN" sz="2300">
                <a:solidFill>
                  <a:prstClr val="black"/>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能完成探究并得出定量关系</a:t>
            </a:r>
            <a:r>
              <a:rPr lang="en-US"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300">
                <a:solidFill>
                  <a:prstClr val="black"/>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latin typeface="Times New Roman" panose="02020603050405020304" pitchFamily="18" charset="0"/>
                <a:ea typeface="宋体" panose="02010600030101010101" pitchFamily="2" charset="-122"/>
                <a:cs typeface="Times New Roman" panose="02020603050405020304" pitchFamily="18" charset="0"/>
              </a:rPr>
              <a:t>依次改变电阻</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的阻值，共测得五组实验数据，根据实验数据，在题图丙的坐标系中描绘出</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latin typeface="Times New Roman" panose="02020603050405020304" pitchFamily="18" charset="0"/>
                <a:ea typeface="宋体" panose="02010600030101010101" pitchFamily="2" charset="-122"/>
                <a:cs typeface="Times New Roman" panose="02020603050405020304" pitchFamily="18" charset="0"/>
              </a:rPr>
              <a:t>图像为曲线</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本实验的主要研究方法是</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控制变量法</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探究二力平衡的条件时有多个影响因素，必须采用控制变量法；探究影响液体内部压强的因素时有多个影响因素，例如探究液体压强与深度关系时，要控制液体密度不变，用到了控制变量法；用电流表和电压表测量定值电阻的阻值，是测量型实验，没有用到控制变量法</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latin typeface="Times New Roman" panose="02020603050405020304" pitchFamily="18" charset="0"/>
                <a:ea typeface="宋体" panose="02010600030101010101" pitchFamily="2" charset="-122"/>
                <a:cs typeface="Times New Roman" panose="02020603050405020304" pitchFamily="18" charset="0"/>
              </a:rPr>
              <a:t>C.</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6.jpg" descr="id:2147489468;FounderCES"/>
          <p:cNvPicPr/>
          <p:nvPr/>
        </p:nvPicPr>
        <p:blipFill>
          <a:blip r:embed="rId2"/>
          <a:stretch>
            <a:fillRect/>
          </a:stretch>
        </p:blipFill>
        <p:spPr>
          <a:xfrm>
            <a:off x="1102795" y="4255348"/>
            <a:ext cx="2900335" cy="1477908"/>
          </a:xfrm>
          <a:prstGeom prst="rect">
            <a:avLst/>
          </a:prstGeom>
        </p:spPr>
      </p:pic>
      <p:pic>
        <p:nvPicPr>
          <p:cNvPr id="4" name="jj117.jpg" descr="id:2147489475;FounderCES"/>
          <p:cNvPicPr/>
          <p:nvPr/>
        </p:nvPicPr>
        <p:blipFill>
          <a:blip r:embed="rId3"/>
          <a:stretch>
            <a:fillRect/>
          </a:stretch>
        </p:blipFill>
        <p:spPr>
          <a:xfrm>
            <a:off x="5126828" y="4180154"/>
            <a:ext cx="2058356" cy="1553123"/>
          </a:xfrm>
          <a:prstGeom prst="rect">
            <a:avLst/>
          </a:prstGeom>
        </p:spPr>
      </p:pic>
      <p:pic>
        <p:nvPicPr>
          <p:cNvPr id="5" name="jj118.jpg" descr="id:2147489482;FounderCES"/>
          <p:cNvPicPr/>
          <p:nvPr/>
        </p:nvPicPr>
        <p:blipFill>
          <a:blip r:embed="rId4"/>
          <a:stretch>
            <a:fillRect/>
          </a:stretch>
        </p:blipFill>
        <p:spPr>
          <a:xfrm>
            <a:off x="8255446" y="3861048"/>
            <a:ext cx="2673946" cy="1872208"/>
          </a:xfrm>
          <a:prstGeom prst="rect">
            <a:avLst/>
          </a:prstGeom>
        </p:spPr>
      </p:pic>
      <p:sp>
        <p:nvSpPr>
          <p:cNvPr id="6" name="矩形 5"/>
          <p:cNvSpPr/>
          <p:nvPr/>
        </p:nvSpPr>
        <p:spPr>
          <a:xfrm>
            <a:off x="2391198" y="573325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5991808" y="5650243"/>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9345395" y="5725135"/>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5291025" y="6021380"/>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412875"/>
            <a:ext cx="11485880" cy="1535430"/>
          </a:xfrm>
          <a:solidFill>
            <a:srgbClr val="E1F4FC"/>
          </a:solidFill>
        </p:spPr>
        <p:txBody>
          <a:bodyPr>
            <a:noAutofit/>
          </a:bodyPr>
          <a:lstStyle/>
          <a:p>
            <a:pPr hangingPunct="0">
              <a:spcAft>
                <a:spcPts val="0"/>
              </a:spcAft>
            </a:pP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控制变量法在电学实验中应用较频繁</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学生应熟练掌握电学中各个物理量的物理意义及其特性和影响因素</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以便更好地确定实验中的变量</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28263" y="1412776"/>
            <a:ext cx="1736997" cy="444348"/>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）实验室购买了一捆长度约为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的铜导线，某同学想通过实验测定其实际长度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该同学首先测得导线横截面积为</a:t>
            </a:r>
            <a:r>
              <a:rPr lang="en-US" altLang="zh-CN">
                <a:solidFill>
                  <a:srgbClr val="000000"/>
                </a:solidFill>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mm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，查得此类导线每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，再利用图甲所示电路测出整捆铜导线的电阻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，从而确定导线的实际长度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可供使用的器材有电流表（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）、开关、导线若干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294.jpg" descr="id:2147489489;FounderCES"/>
          <p:cNvPicPr/>
          <p:nvPr/>
        </p:nvPicPr>
        <p:blipFill>
          <a:blip r:embed="rId2"/>
          <a:stretch>
            <a:fillRect/>
          </a:stretch>
        </p:blipFill>
        <p:spPr>
          <a:xfrm>
            <a:off x="3790950" y="3789040"/>
            <a:ext cx="4156526" cy="2232248"/>
          </a:xfrm>
          <a:prstGeom prst="rect">
            <a:avLst/>
          </a:prstGeom>
        </p:spPr>
      </p:pic>
      <p:sp>
        <p:nvSpPr>
          <p:cNvPr id="4" name="矩形 3"/>
          <p:cNvSpPr/>
          <p:nvPr/>
        </p:nvSpPr>
        <p:spPr>
          <a:xfrm>
            <a:off x="5087094" y="5877272"/>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60167"/>
            <a:ext cx="11485848" cy="1200329"/>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）实验中滑动变阻器应选</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前应将滑片移至</a:t>
            </a:r>
            <a: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ea typeface="宋体" panose="02010600030101010101" pitchFamily="2" charset="-122"/>
              <a:cs typeface="Times New Roman" panose="02020603050405020304" pitchFamily="18" charset="0"/>
            </a:endParaRPr>
          </a:p>
        </p:txBody>
      </p:sp>
      <p:pic>
        <p:nvPicPr>
          <p:cNvPr id="3" name="tr294.jpg" descr="id:2147489489;FounderCES"/>
          <p:cNvPicPr/>
          <p:nvPr/>
        </p:nvPicPr>
        <p:blipFill>
          <a:blip r:embed="rId2"/>
          <a:stretch>
            <a:fillRect/>
          </a:stretch>
        </p:blipFill>
        <p:spPr>
          <a:xfrm>
            <a:off x="4222750" y="1607820"/>
            <a:ext cx="4334510" cy="2190750"/>
          </a:xfrm>
          <a:prstGeom prst="rect">
            <a:avLst/>
          </a:prstGeom>
        </p:spPr>
      </p:pic>
      <p:sp>
        <p:nvSpPr>
          <p:cNvPr id="4" name="矩形 3"/>
          <p:cNvSpPr/>
          <p:nvPr/>
        </p:nvSpPr>
        <p:spPr>
          <a:xfrm>
            <a:off x="5589631" y="3661958"/>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
        <p:nvSpPr>
          <p:cNvPr id="8" name="矩形 7"/>
          <p:cNvSpPr/>
          <p:nvPr/>
        </p:nvSpPr>
        <p:spPr>
          <a:xfrm>
            <a:off x="4349430" y="706799"/>
            <a:ext cx="492443" cy="461665"/>
          </a:xfrm>
          <a:prstGeom prst="rect">
            <a:avLst/>
          </a:prstGeom>
        </p:spPr>
        <p:txBody>
          <a:bodyPr wrap="none">
            <a:spAutoFit/>
          </a:bodyPr>
          <a:lstStyle/>
          <a:p>
            <a:r>
              <a:rPr lang="en-US" altLang="zh-CN" sz="2400" i="1"/>
              <a:t>R</a:t>
            </a:r>
            <a:r>
              <a:rPr lang="en-US" altLang="zh-CN" sz="2400" baseline="-25000"/>
              <a:t>2</a:t>
            </a:r>
            <a:endParaRPr lang="zh-CN" altLang="en-US"/>
          </a:p>
        </p:txBody>
      </p:sp>
      <p:sp>
        <p:nvSpPr>
          <p:cNvPr id="10" name="矩形 9"/>
          <p:cNvSpPr/>
          <p:nvPr/>
        </p:nvSpPr>
        <p:spPr>
          <a:xfrm>
            <a:off x="622598" y="1328748"/>
            <a:ext cx="338554" cy="461665"/>
          </a:xfrm>
          <a:prstGeom prst="rect">
            <a:avLst/>
          </a:prstGeom>
        </p:spPr>
        <p:txBody>
          <a:bodyPr wrap="none">
            <a:spAutoFit/>
          </a:bodyPr>
          <a:lstStyle/>
          <a:p>
            <a:r>
              <a:rPr lang="en-US" altLang="zh-CN" sz="2400" i="1"/>
              <a:t>a</a:t>
            </a:r>
            <a:endParaRPr lang="zh-CN" altLang="en-US"/>
          </a:p>
        </p:txBody>
      </p:sp>
      <mc:AlternateContent xmlns:mc="http://schemas.openxmlformats.org/markup-compatibility/2006" xmlns:a14="http://schemas.microsoft.com/office/drawing/2010/main">
        <mc:Choice Requires="a14">
          <p:sp>
            <p:nvSpPr>
              <p:cNvPr id="11" name="内容占位符 1"/>
              <p:cNvSpPr txBox="1"/>
              <p:nvPr/>
            </p:nvSpPr>
            <p:spPr bwMode="auto">
              <a:xfrm>
                <a:off x="281158" y="4207143"/>
                <a:ext cx="11485848" cy="244451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因为导线长度大约为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100m</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，每</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1m</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的电阻为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，所以导线的总电阻约为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线</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1.7Ω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，当电路中电流最大为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0.6A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时，滑动变阻器接入电路的阻值最小为</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gn="dist">
                  <a:lnSpc>
                    <a:spcPct val="110000"/>
                  </a:lnSpc>
                  <a:spcAft>
                    <a:spcPts val="0"/>
                  </a:spcAft>
                </a:pP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dirty="0">
                            <a:solidFill>
                              <a:srgbClr val="000000"/>
                            </a:solidFill>
                            <a:latin typeface="Cambria Math" panose="02040503050406030204" pitchFamily="18" charset="0"/>
                            <a:ea typeface="宋体" panose="02010600030101010101" pitchFamily="2" charset="-122"/>
                            <a:cs typeface="Times New Roman" panose="02020603050405020304" pitchFamily="18" charset="0"/>
                          </a:rPr>
                          <m:t>U</m:t>
                        </m:r>
                        <m:r>
                          <a:rPr lang="en-US" altLang="zh-CN" b="0" i="1" dirty="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i="1" dirty="0">
                                <a:solidFill>
                                  <a:srgbClr val="000000"/>
                                </a:solidFill>
                                <a:latin typeface="Cambria Math" panose="02040503050406030204" pitchFamily="18" charset="0"/>
                                <a:ea typeface="宋体" panose="02010600030101010101" pitchFamily="2" charset="-122"/>
                                <a:cs typeface="Times New Roman" panose="02020603050405020304" pitchFamily="18" charset="0"/>
                              </a:rPr>
                              <m:t>U</m:t>
                            </m:r>
                          </m:e>
                          <m:sub>
                            <m:r>
                              <m:rPr>
                                <m:nor/>
                              </m:rPr>
                              <a:rPr lang="zh-CN" altLang="zh-CN" baseline="30000">
                                <a:solidFill>
                                  <a:schemeClr val="tx1"/>
                                </a:solidFill>
                                <a:latin typeface="Cambria Math" panose="02040503050406030204" pitchFamily="18" charset="0"/>
                                <a:ea typeface="宋体" panose="02010600030101010101" pitchFamily="2" charset="-122"/>
                                <a:cs typeface="Times New Roman" panose="02020603050405020304" pitchFamily="18" charset="0"/>
                              </a:rPr>
                              <m:t>线</m:t>
                            </m:r>
                          </m:sub>
                        </m:sSub>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7</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8.3Ω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，故应选</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闭合开关前应使滑动变阻器连入</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电路的阻值最大，故应将滑片移至</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1" name="内容占位符 1"/>
              <p:cNvSpPr txBox="1">
                <a:spLocks noRot="1" noChangeAspect="1" noMove="1" noResize="1" noEditPoints="1" noAdjustHandles="1" noChangeArrowheads="1" noChangeShapeType="1" noTextEdit="1"/>
              </p:cNvSpPr>
              <p:nvPr/>
            </p:nvSpPr>
            <p:spPr bwMode="auto">
              <a:xfrm>
                <a:off x="281158" y="4207143"/>
                <a:ext cx="11485848" cy="2444515"/>
              </a:xfrm>
              <a:prstGeom prst="rect">
                <a:avLst/>
              </a:prstGeom>
              <a:blipFill rotWithShape="1">
                <a:blip r:embed="rId3"/>
                <a:stretch>
                  <a:fillRect l="-4" t="-1258" r="4" b="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5976"/>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）请在图甲中用笔画线代替导线完成剩余部分的连接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r294.jpg" descr="id:2147489489;FounderCES"/>
          <p:cNvPicPr/>
          <p:nvPr/>
        </p:nvPicPr>
        <p:blipFill rotWithShape="1">
          <a:blip r:embed="rId2"/>
          <a:srcRect r="40490"/>
          <a:stretch>
            <a:fillRect/>
          </a:stretch>
        </p:blipFill>
        <p:spPr>
          <a:xfrm>
            <a:off x="4439022" y="1844640"/>
            <a:ext cx="2952329" cy="2664296"/>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5006" y="1760095"/>
            <a:ext cx="2880320" cy="2399175"/>
          </a:xfrm>
          <a:prstGeom prst="rect">
            <a:avLst/>
          </a:prstGeom>
        </p:spPr>
      </p:pic>
      <p:sp>
        <p:nvSpPr>
          <p:cNvPr id="8" name="矩形 7"/>
          <p:cNvSpPr/>
          <p:nvPr/>
        </p:nvSpPr>
        <p:spPr>
          <a:xfrm>
            <a:off x="360854" y="1694800"/>
            <a:ext cx="1422184" cy="461665"/>
          </a:xfrm>
          <a:prstGeom prst="rect">
            <a:avLst/>
          </a:prstGeom>
        </p:spPr>
        <p:txBody>
          <a:bodyPr wrap="none">
            <a:spAutoFit/>
          </a:bodyPr>
          <a:lstStyle/>
          <a:p>
            <a:r>
              <a:rPr lang="zh-CN" altLang="zh-CN" sz="2400">
                <a:cs typeface="Times New Roman" panose="02020603050405020304" pitchFamily="18" charset="0"/>
              </a:rPr>
              <a:t>如图所示</a:t>
            </a:r>
            <a:endParaRPr lang="zh-CN" altLang="en-US"/>
          </a:p>
        </p:txBody>
      </p:sp>
      <p:sp>
        <p:nvSpPr>
          <p:cNvPr id="9" name="内容占位符 1"/>
          <p:cNvSpPr txBox="1"/>
          <p:nvPr/>
        </p:nvSpPr>
        <p:spPr bwMode="auto">
          <a:xfrm>
            <a:off x="360854" y="499801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电流表串联接入电路，电压表并联在待测电阻两端，连接电路如图所示</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
        <p:nvSpPr>
          <p:cNvPr id="4" name="矩形 3"/>
          <p:cNvSpPr/>
          <p:nvPr/>
        </p:nvSpPr>
        <p:spPr>
          <a:xfrm>
            <a:off x="5014321" y="4515398"/>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9992"/>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）调节滑动变阻器，当电流表的读数为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时，电压表示数如图乙所示，读数为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294.jpg" descr="id:2147489489;FounderCES"/>
          <p:cNvPicPr/>
          <p:nvPr/>
        </p:nvPicPr>
        <p:blipFill rotWithShape="1">
          <a:blip r:embed="rId2"/>
          <a:srcRect l="60634" t="24633"/>
          <a:stretch>
            <a:fillRect/>
          </a:stretch>
        </p:blipFill>
        <p:spPr>
          <a:xfrm>
            <a:off x="4799062" y="2364411"/>
            <a:ext cx="2376264" cy="2443255"/>
          </a:xfrm>
          <a:prstGeom prst="rect">
            <a:avLst/>
          </a:prstGeom>
        </p:spPr>
      </p:pic>
      <p:sp>
        <p:nvSpPr>
          <p:cNvPr id="6" name="矩形 5"/>
          <p:cNvSpPr/>
          <p:nvPr/>
        </p:nvSpPr>
        <p:spPr>
          <a:xfrm>
            <a:off x="766614" y="1892197"/>
            <a:ext cx="878767" cy="461665"/>
          </a:xfrm>
          <a:prstGeom prst="rect">
            <a:avLst/>
          </a:prstGeom>
        </p:spPr>
        <p:txBody>
          <a:bodyPr wrap="none">
            <a:spAutoFit/>
          </a:bodyPr>
          <a:lstStyle/>
          <a:p>
            <a:r>
              <a:rPr lang="en-US" altLang="zh-CN" sz="2400"/>
              <a:t>0.8</a:t>
            </a:r>
            <a:r>
              <a:rPr lang="zh-CN" altLang="zh-CN" sz="2400">
                <a:cs typeface="Times New Roman" panose="02020603050405020304" pitchFamily="18" charset="0"/>
              </a:rPr>
              <a:t>　</a:t>
            </a:r>
            <a:endParaRPr lang="zh-CN" altLang="en-US"/>
          </a:p>
        </p:txBody>
      </p:sp>
      <p:sp>
        <p:nvSpPr>
          <p:cNvPr id="9" name="内容占位符 1"/>
          <p:cNvSpPr txBox="1"/>
          <p:nvPr/>
        </p:nvSpPr>
        <p:spPr bwMode="auto">
          <a:xfrm>
            <a:off x="375013" y="508424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电压表的测量范围为</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3V</a:t>
            </a:r>
            <a:r>
              <a:rPr lang="zh-CN" altLang="zh-CN">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latin typeface="Times New Roman" panose="02020603050405020304" pitchFamily="18" charset="0"/>
                <a:ea typeface="宋体" panose="02010600030101010101" pitchFamily="2" charset="-122"/>
                <a:cs typeface="Times New Roman" panose="02020603050405020304" pitchFamily="18" charset="0"/>
              </a:rPr>
              <a:t>0.1V</a:t>
            </a:r>
            <a:r>
              <a:rPr lang="zh-CN" altLang="zh-CN">
                <a:latin typeface="Times New Roman" panose="02020603050405020304" pitchFamily="18" charset="0"/>
                <a:ea typeface="宋体" panose="02010600030101010101" pitchFamily="2" charset="-122"/>
                <a:cs typeface="Times New Roman" panose="02020603050405020304" pitchFamily="18" charset="0"/>
              </a:rPr>
              <a:t>，此时示数为</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0.8V.</a:t>
            </a:r>
          </a:p>
        </p:txBody>
      </p:sp>
      <p:sp>
        <p:nvSpPr>
          <p:cNvPr id="4" name="矩形 3"/>
          <p:cNvSpPr/>
          <p:nvPr/>
        </p:nvSpPr>
        <p:spPr>
          <a:xfrm>
            <a:off x="5157831" y="4658908"/>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78759"/>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）导线实际长度为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保留一位小数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294.jpg" descr="id:2147489489;FounderCES"/>
          <p:cNvPicPr/>
          <p:nvPr/>
        </p:nvPicPr>
        <p:blipFill>
          <a:blip r:embed="rId2"/>
          <a:stretch>
            <a:fillRect/>
          </a:stretch>
        </p:blipFill>
        <p:spPr>
          <a:xfrm>
            <a:off x="3358902" y="1861439"/>
            <a:ext cx="4156526" cy="2232248"/>
          </a:xfrm>
          <a:prstGeom prst="rect">
            <a:avLst/>
          </a:prstGeom>
        </p:spPr>
      </p:pic>
      <p:sp>
        <p:nvSpPr>
          <p:cNvPr id="4" name="矩形 3"/>
          <p:cNvSpPr/>
          <p:nvPr/>
        </p:nvSpPr>
        <p:spPr>
          <a:xfrm>
            <a:off x="4655046" y="3949671"/>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
        <p:nvSpPr>
          <p:cNvPr id="6" name="矩形 5"/>
          <p:cNvSpPr/>
          <p:nvPr/>
        </p:nvSpPr>
        <p:spPr>
          <a:xfrm>
            <a:off x="3434715" y="950779"/>
            <a:ext cx="723275"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94.1</a:t>
            </a:r>
            <a:endParaRPr lang="zh-CN" altLang="zh-CN" sz="9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内容占位符 1"/>
              <p:cNvSpPr txBox="1"/>
              <p:nvPr/>
            </p:nvSpPr>
            <p:spPr bwMode="auto">
              <a:xfrm>
                <a:off x="360854" y="4245352"/>
                <a:ext cx="11485848" cy="17701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）可知此时的电流为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0.50A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得导线的电阻为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线</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1.6Ω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，由于每</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1m</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的电阻为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，则导线的实际长度为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7</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r>
                          <m:rPr>
                            <m:sty m:val="p"/>
                          </m:rP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m</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94.1m.</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4245352"/>
                <a:ext cx="11485848" cy="1770165"/>
              </a:xfrm>
              <a:prstGeom prst="rect">
                <a:avLst/>
              </a:prstGeom>
              <a:blipFill rotWithShape="1">
                <a:blip r:embed="rId3"/>
                <a:stretch>
                  <a:fillRect l="-2" t="-21" r="1" b="-185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安徽马鞍山期中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）电学实验中使用的电流表和电压表都是由测量范围很小的电流表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）改装而成的，从电路的角度看，表头就是一个电阻，同样遵从欧姆定律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叫作电流表内阻，指针偏转到最大刻度时的电流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叫作满偏电流，加在它两端的电压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叫作满偏电压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如图所示，有一个电流表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，满偏电流为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，并联一个电阻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后，就将它改装成了一个测量范围为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61.jpg" descr="id:2147489496;FounderCES"/>
          <p:cNvPicPr/>
          <p:nvPr/>
        </p:nvPicPr>
        <p:blipFill>
          <a:blip r:embed="rId2"/>
          <a:stretch>
            <a:fillRect/>
          </a:stretch>
        </p:blipFill>
        <p:spPr>
          <a:xfrm>
            <a:off x="3934966" y="4647026"/>
            <a:ext cx="4608512" cy="1486841"/>
          </a:xfrm>
          <a:prstGeom prst="rect">
            <a:avLst/>
          </a:prstGeom>
        </p:spPr>
      </p:pic>
      <p:sp>
        <p:nvSpPr>
          <p:cNvPr id="5" name="矩形 4"/>
          <p:cNvSpPr/>
          <p:nvPr/>
        </p:nvSpPr>
        <p:spPr>
          <a:xfrm>
            <a:off x="5302233" y="5942516"/>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）改装后的电流表的内阻为多少；</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61.jpg" descr="id:2147489496;FounderCES"/>
          <p:cNvPicPr/>
          <p:nvPr/>
        </p:nvPicPr>
        <p:blipFill>
          <a:blip r:embed="rId2"/>
          <a:stretch>
            <a:fillRect/>
          </a:stretch>
        </p:blipFill>
        <p:spPr>
          <a:xfrm>
            <a:off x="3951922" y="1448051"/>
            <a:ext cx="4608512" cy="1486841"/>
          </a:xfrm>
          <a:prstGeom prst="rect">
            <a:avLst/>
          </a:prstGeom>
        </p:spPr>
      </p:pic>
      <p:sp>
        <p:nvSpPr>
          <p:cNvPr id="5" name="矩形 4"/>
          <p:cNvSpPr/>
          <p:nvPr/>
        </p:nvSpPr>
        <p:spPr>
          <a:xfrm>
            <a:off x="5238797" y="2828489"/>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
        <p:nvSpPr>
          <p:cNvPr id="6" name="矩形 5"/>
          <p:cNvSpPr/>
          <p:nvPr/>
        </p:nvSpPr>
        <p:spPr>
          <a:xfrm>
            <a:off x="360854" y="3429000"/>
            <a:ext cx="1047082" cy="461665"/>
          </a:xfrm>
          <a:prstGeom prst="rect">
            <a:avLst/>
          </a:prstGeom>
        </p:spPr>
        <p:txBody>
          <a:bodyPr wrap="none">
            <a:spAutoFit/>
          </a:bodyPr>
          <a:lstStyle/>
          <a:p>
            <a:r>
              <a:rPr lang="en-US" altLang="zh-CN" sz="2400"/>
              <a:t>0.05 Ω</a:t>
            </a:r>
            <a:endParaRPr lang="zh-CN" altLang="en-US"/>
          </a:p>
        </p:txBody>
      </p:sp>
      <mc:AlternateContent xmlns:mc="http://schemas.openxmlformats.org/markup-compatibility/2006" xmlns:a14="http://schemas.microsoft.com/office/drawing/2010/main">
        <mc:Choice Requires="a14">
          <p:sp>
            <p:nvSpPr>
              <p:cNvPr id="7" name="内容占位符 1"/>
              <p:cNvSpPr txBox="1"/>
              <p:nvPr/>
            </p:nvSpPr>
            <p:spPr bwMode="auto">
              <a:xfrm>
                <a:off x="360854" y="3860864"/>
                <a:ext cx="11485848" cy="19366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图中电流表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与电阻并联，电流表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内阻为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，满偏电流为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mA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0.001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，由欧姆定律可得此时改装完的电流表的满偏电压（</a:t>
                </a:r>
                <a:r>
                  <a:rPr lang="zh-CN" altLang="zh-CN">
                    <a:solidFill>
                      <a:schemeClr val="tx1"/>
                    </a:solidFill>
                    <a:latin typeface="Times New Roman" panose="02020603050405020304" pitchFamily="18" charset="0"/>
                    <a:ea typeface="楷体" panose="02010609060101010101" pitchFamily="49" charset="-122"/>
                    <a:cs typeface="Times New Roman" panose="02020603050405020304" pitchFamily="18" charset="0"/>
                  </a:rPr>
                  <a:t>表头两端的最大电压</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0.03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，改装后的电流表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的内阻</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03</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0.05 Ω.</a:t>
                </a:r>
                <a:endParaRPr lang="en-US"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3860864"/>
                <a:ext cx="11485848" cy="1936620"/>
              </a:xfrm>
              <a:prstGeom prst="rect">
                <a:avLst/>
              </a:prstGeom>
              <a:blipFill rotWithShape="1">
                <a:blip r:embed="rId3"/>
                <a:stretch>
                  <a:fillRect l="-2" t="-3" r="1" b="-285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）将该电流表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改装成了一个测量范围为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的电压表，应串联多大的电阻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60854" y="3573016"/>
            <a:ext cx="1200970" cy="461665"/>
          </a:xfrm>
          <a:prstGeom prst="rect">
            <a:avLst/>
          </a:prstGeom>
        </p:spPr>
        <p:txBody>
          <a:bodyPr wrap="none">
            <a:spAutoFit/>
          </a:bodyPr>
          <a:lstStyle/>
          <a:p>
            <a:r>
              <a:rPr lang="en-US" altLang="zh-CN" sz="2400"/>
              <a:t>2 970 Ω</a:t>
            </a:r>
            <a:endParaRPr lang="zh-CN" altLang="en-US"/>
          </a:p>
        </p:txBody>
      </p:sp>
      <p:pic>
        <p:nvPicPr>
          <p:cNvPr id="7" name="gyc461.jpg" descr="id:2147489496;FounderCES"/>
          <p:cNvPicPr/>
          <p:nvPr/>
        </p:nvPicPr>
        <p:blipFill>
          <a:blip r:embed="rId2"/>
          <a:stretch>
            <a:fillRect/>
          </a:stretch>
        </p:blipFill>
        <p:spPr>
          <a:xfrm>
            <a:off x="3934966" y="1434115"/>
            <a:ext cx="4824536" cy="1556537"/>
          </a:xfrm>
          <a:prstGeom prst="rect">
            <a:avLst/>
          </a:prstGeom>
        </p:spPr>
      </p:pic>
      <p:sp>
        <p:nvSpPr>
          <p:cNvPr id="8" name="矩形 7"/>
          <p:cNvSpPr/>
          <p:nvPr/>
        </p:nvSpPr>
        <p:spPr>
          <a:xfrm>
            <a:off x="5231110" y="289859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mc:AlternateContent xmlns:mc="http://schemas.openxmlformats.org/markup-compatibility/2006" xmlns:a14="http://schemas.microsoft.com/office/drawing/2010/main">
        <mc:Choice Requires="a14">
          <p:sp>
            <p:nvSpPr>
              <p:cNvPr id="9" name="内容占位符 1"/>
              <p:cNvSpPr txBox="1"/>
              <p:nvPr/>
            </p:nvSpPr>
            <p:spPr bwMode="auto">
              <a:xfrm>
                <a:off x="356201" y="4005064"/>
                <a:ext cx="11485848" cy="274703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内阻为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，满偏电流为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mA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的电流表满偏电压为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0.03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，将该电流表</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改装成了一个测量范围为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的电压表，此时通过电流表</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的电流不变，仍为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mA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gn="dist">
                  <a:lnSpc>
                    <a:spcPct val="120000"/>
                  </a:lnSpc>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和串联的电阻的总电阻为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r>
                          <m:rPr>
                            <m:nor/>
                          </m:rPr>
                          <a:rPr lang="en-US" altLang="zh-CN" i="1">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g</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1×1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3 000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，根据串联电路的电阻</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特点可知应串联的电阻为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串</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3 000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2 970 Ω.</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9" name="内容占位符 1"/>
              <p:cNvSpPr txBox="1">
                <a:spLocks noRot="1" noChangeAspect="1" noMove="1" noResize="1" noEditPoints="1" noAdjustHandles="1" noChangeArrowheads="1" noChangeShapeType="1" noTextEdit="1"/>
              </p:cNvSpPr>
              <p:nvPr/>
            </p:nvSpPr>
            <p:spPr bwMode="auto">
              <a:xfrm>
                <a:off x="356201" y="4005064"/>
                <a:ext cx="11485848" cy="2747034"/>
              </a:xfrm>
              <a:prstGeom prst="rect">
                <a:avLst/>
              </a:prstGeom>
              <a:blipFill rotWithShape="1">
                <a:blip r:embed="rId3"/>
                <a:stretch>
                  <a:fillRect l="-5" t="-4" r="5" b="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2393"/>
          </a:xfrm>
        </p:spPr>
        <p:txBody>
          <a:bodyPr/>
          <a:lstStyle/>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苏州中考改编</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）用如图所示的电路探究电流与电阻的关系，所用器材：电源（</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），规格为</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的滑动变阻器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，如表所示为实验数据记录表</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关于该实验，下列说法正确的是（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实验过程中控制电压表示数为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将电阻</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更换为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应向左适当移动滑动变阻器滑片</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次实验中</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滑动变阻器接入电路的阻值为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若使用现有器材完成第</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次实验</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需要改变电路</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951190" y="2420888"/>
          <a:ext cx="3888432" cy="1752600"/>
        </p:xfrm>
        <a:graphic>
          <a:graphicData uri="http://schemas.openxmlformats.org/drawingml/2006/table">
            <a:tbl>
              <a:tblPr firstRow="1" firstCol="1" bandRow="1"/>
              <a:tblGrid>
                <a:gridCol w="936104">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tblGrid>
              <a:tr h="0">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3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8316">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300">
                          <a:solidFill>
                            <a:srgbClr val="000000"/>
                          </a:solidFill>
                          <a:effectLst/>
                          <a:latin typeface="+mn-lt"/>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5568">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a:solidFill>
                            <a:srgbClr val="000000"/>
                          </a:solidFill>
                          <a:effectLst/>
                          <a:latin typeface="+mn-lt"/>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2820">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a:solidFill>
                            <a:srgbClr val="000000"/>
                          </a:solidFill>
                          <a:effectLst/>
                          <a:latin typeface="+mn-lt"/>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8104">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jj111.jpg" descr="id:2147489292;FounderCES"/>
          <p:cNvPicPr/>
          <p:nvPr/>
        </p:nvPicPr>
        <p:blipFill>
          <a:blip r:embed="rId2"/>
          <a:stretch>
            <a:fillRect/>
          </a:stretch>
        </p:blipFill>
        <p:spPr>
          <a:xfrm>
            <a:off x="1846734" y="2348880"/>
            <a:ext cx="2736304" cy="1696564"/>
          </a:xfrm>
          <a:prstGeom prst="rect">
            <a:avLst/>
          </a:prstGeom>
        </p:spPr>
      </p:pic>
      <p:sp>
        <p:nvSpPr>
          <p:cNvPr id="5" name="矩形 4"/>
          <p:cNvSpPr/>
          <p:nvPr/>
        </p:nvSpPr>
        <p:spPr>
          <a:xfrm>
            <a:off x="2658966" y="393305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3</a:t>
            </a:r>
            <a:r>
              <a:rPr lang="zh-CN" altLang="zh-CN" sz="2300" b="0">
                <a:solidFill>
                  <a:srgbClr val="000000"/>
                </a:solidFill>
                <a:cs typeface="Times New Roman" panose="02020603050405020304" pitchFamily="18" charset="0"/>
              </a:rPr>
              <a:t>题）</a:t>
            </a:r>
          </a:p>
        </p:txBody>
      </p:sp>
      <p:sp>
        <p:nvSpPr>
          <p:cNvPr id="7" name="矩形 6"/>
          <p:cNvSpPr/>
          <p:nvPr/>
        </p:nvSpPr>
        <p:spPr>
          <a:xfrm>
            <a:off x="10055646" y="1908584"/>
            <a:ext cx="407484" cy="461665"/>
          </a:xfrm>
          <a:prstGeom prst="rect">
            <a:avLst/>
          </a:prstGeom>
        </p:spPr>
        <p:txBody>
          <a:bodyPr wrap="none">
            <a:spAutoFit/>
          </a:bodyPr>
          <a:lstStyle/>
          <a:p>
            <a:r>
              <a:rPr lang="en-US" altLang="zh-CN" sz="2300"/>
              <a:t>D</a:t>
            </a:r>
            <a:endParaRPr lang="zh-CN" altLang="en-US" sz="2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梦源黑体 CN W20"/>
                <a:cs typeface="Times New Roman" panose="02020603050405020304" pitchFamily="18" charset="0"/>
              </a:rPr>
              <a:t> </a:t>
            </a:r>
            <a:r>
              <a:rPr lang="en-US" altLang="zh-CN">
                <a:solidFill>
                  <a:srgbClr val="000000"/>
                </a:solidFill>
                <a:latin typeface="Times New Roman" panose="02020603050405020304" pitchFamily="18" charset="0"/>
                <a:ea typeface="梦源黑体 CN W20"/>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雅安中考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）随着我国经济的发展，人民生活水平日益提高，我国出现了越来越多的潜水爱好者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为了保障安全，潜水员潜水时会佩戴如图甲所示的水压表和深度表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图乙所示是某深度表的工作原理简化电路图，电源电压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且恒定不变，定值电阻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是阻值随水深度变化的电阻，其变化关系图像如图丙所示，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允许通过的最大电流为</a:t>
            </a:r>
            <a:r>
              <a:rPr lang="en-US" altLang="zh-CN">
                <a:solidFill>
                  <a:srgbClr val="000000"/>
                </a:solidFill>
                <a:ea typeface="宋体" panose="02010600030101010101" pitchFamily="2" charset="-122"/>
                <a:cs typeface="Times New Roman" panose="02020603050405020304" pitchFamily="18" charset="0"/>
              </a:rPr>
              <a:t>0.2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888468"/>
            <a:ext cx="2952328" cy="425135"/>
          </a:xfrm>
          <a:prstGeom prst="rect">
            <a:avLst/>
          </a:prstGeom>
        </p:spPr>
      </p:pic>
      <p:pic>
        <p:nvPicPr>
          <p:cNvPr id="4" name="jj119.jpg" descr="id:2147489538;FounderCES"/>
          <p:cNvPicPr/>
          <p:nvPr/>
        </p:nvPicPr>
        <p:blipFill>
          <a:blip r:embed="rId3"/>
          <a:stretch>
            <a:fillRect/>
          </a:stretch>
        </p:blipFill>
        <p:spPr>
          <a:xfrm>
            <a:off x="1846734" y="3942046"/>
            <a:ext cx="1499995" cy="1957025"/>
          </a:xfrm>
          <a:prstGeom prst="rect">
            <a:avLst/>
          </a:prstGeom>
        </p:spPr>
      </p:pic>
      <p:pic>
        <p:nvPicPr>
          <p:cNvPr id="5" name="jj120.jpg" descr="id:2147489545;FounderCES"/>
          <p:cNvPicPr/>
          <p:nvPr/>
        </p:nvPicPr>
        <p:blipFill>
          <a:blip r:embed="rId4"/>
          <a:stretch>
            <a:fillRect/>
          </a:stretch>
        </p:blipFill>
        <p:spPr>
          <a:xfrm>
            <a:off x="4583038" y="3969969"/>
            <a:ext cx="2147436" cy="1794872"/>
          </a:xfrm>
          <a:prstGeom prst="rect">
            <a:avLst/>
          </a:prstGeom>
        </p:spPr>
      </p:pic>
      <p:pic>
        <p:nvPicPr>
          <p:cNvPr id="6" name="jj121.jpg" descr="id:2147489552;FounderCES"/>
          <p:cNvPicPr/>
          <p:nvPr/>
        </p:nvPicPr>
        <p:blipFill>
          <a:blip r:embed="rId5"/>
          <a:stretch>
            <a:fillRect/>
          </a:stretch>
        </p:blipFill>
        <p:spPr>
          <a:xfrm>
            <a:off x="7895406" y="3765278"/>
            <a:ext cx="2778737" cy="2204254"/>
          </a:xfrm>
          <a:prstGeom prst="rect">
            <a:avLst/>
          </a:prstGeom>
        </p:spPr>
      </p:pic>
      <p:sp>
        <p:nvSpPr>
          <p:cNvPr id="7" name="矩形 6"/>
          <p:cNvSpPr/>
          <p:nvPr/>
        </p:nvSpPr>
        <p:spPr>
          <a:xfrm>
            <a:off x="2349708" y="576484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8" name="矩形 7"/>
          <p:cNvSpPr/>
          <p:nvPr/>
        </p:nvSpPr>
        <p:spPr>
          <a:xfrm>
            <a:off x="5409733" y="567023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9" name="矩形 8"/>
          <p:cNvSpPr/>
          <p:nvPr/>
        </p:nvSpPr>
        <p:spPr>
          <a:xfrm>
            <a:off x="9145190" y="577551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11" name="矩形 10"/>
          <p:cNvSpPr/>
          <p:nvPr/>
        </p:nvSpPr>
        <p:spPr>
          <a:xfrm>
            <a:off x="5129491" y="6052965"/>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）深度表在水面上时，电路中的电流（</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计算结果保留一位小数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19.jpg" descr="id:2147489538;FounderCES"/>
          <p:cNvPicPr/>
          <p:nvPr/>
        </p:nvPicPr>
        <p:blipFill>
          <a:blip r:embed="rId2"/>
          <a:stretch>
            <a:fillRect/>
          </a:stretch>
        </p:blipFill>
        <p:spPr>
          <a:xfrm>
            <a:off x="2062758" y="1517536"/>
            <a:ext cx="1499995" cy="1957025"/>
          </a:xfrm>
          <a:prstGeom prst="rect">
            <a:avLst/>
          </a:prstGeom>
        </p:spPr>
      </p:pic>
      <p:pic>
        <p:nvPicPr>
          <p:cNvPr id="4" name="jj120.jpg" descr="id:2147489545;FounderCES"/>
          <p:cNvPicPr/>
          <p:nvPr/>
        </p:nvPicPr>
        <p:blipFill>
          <a:blip r:embed="rId3"/>
          <a:stretch>
            <a:fillRect/>
          </a:stretch>
        </p:blipFill>
        <p:spPr>
          <a:xfrm>
            <a:off x="4799062" y="1545459"/>
            <a:ext cx="2147436" cy="1794872"/>
          </a:xfrm>
          <a:prstGeom prst="rect">
            <a:avLst/>
          </a:prstGeom>
        </p:spPr>
      </p:pic>
      <p:pic>
        <p:nvPicPr>
          <p:cNvPr id="5" name="jj121.jpg" descr="id:2147489552;FounderCES"/>
          <p:cNvPicPr/>
          <p:nvPr/>
        </p:nvPicPr>
        <p:blipFill>
          <a:blip r:embed="rId4"/>
          <a:stretch>
            <a:fillRect/>
          </a:stretch>
        </p:blipFill>
        <p:spPr>
          <a:xfrm>
            <a:off x="8111430" y="1435371"/>
            <a:ext cx="2401440" cy="1904960"/>
          </a:xfrm>
          <a:prstGeom prst="rect">
            <a:avLst/>
          </a:prstGeom>
        </p:spPr>
      </p:pic>
      <p:sp>
        <p:nvSpPr>
          <p:cNvPr id="6" name="矩形 5"/>
          <p:cNvSpPr/>
          <p:nvPr/>
        </p:nvSpPr>
        <p:spPr>
          <a:xfrm>
            <a:off x="2565732" y="334033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5625757" y="324572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9361214" y="335100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5345515" y="3625730"/>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
        <p:nvSpPr>
          <p:cNvPr id="11" name="矩形 10"/>
          <p:cNvSpPr/>
          <p:nvPr/>
        </p:nvSpPr>
        <p:spPr>
          <a:xfrm>
            <a:off x="378461" y="3971145"/>
            <a:ext cx="852156" cy="461665"/>
          </a:xfrm>
          <a:prstGeom prst="rect">
            <a:avLst/>
          </a:prstGeom>
        </p:spPr>
        <p:txBody>
          <a:bodyPr wrap="none">
            <a:spAutoFit/>
          </a:bodyPr>
          <a:lstStyle/>
          <a:p>
            <a:r>
              <a:rPr lang="en-US" altLang="zh-CN" sz="2400"/>
              <a:t>0.1 A</a:t>
            </a:r>
            <a:endParaRPr lang="zh-CN" altLang="en-US"/>
          </a:p>
        </p:txBody>
      </p:sp>
      <mc:AlternateContent xmlns:mc="http://schemas.openxmlformats.org/markup-compatibility/2006" xmlns:a14="http://schemas.microsoft.com/office/drawing/2010/main">
        <mc:Choice Requires="a14">
          <p:sp>
            <p:nvSpPr>
              <p:cNvPr id="12" name="内容占位符 1"/>
              <p:cNvSpPr txBox="1"/>
              <p:nvPr/>
            </p:nvSpPr>
            <p:spPr bwMode="auto">
              <a:xfrm>
                <a:off x="352282" y="4365104"/>
                <a:ext cx="11485848" cy="194091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由题图乙可知，该电路为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的串联电路，电压表测</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两端的电压；深度表在水面上即</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时，由题图丙可知，此时</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，由串联电路的电阻特点和欧</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姆定律可知电路中的电流为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m:rPr>
                                <m:nor/>
                              </m:rPr>
                              <a:rPr lang="zh-CN" altLang="zh-CN" baseline="-250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总</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40</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0.1 A.</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2" name="内容占位符 1"/>
              <p:cNvSpPr txBox="1">
                <a:spLocks noRot="1" noChangeAspect="1" noMove="1" noResize="1" noEditPoints="1" noAdjustHandles="1" noChangeArrowheads="1" noChangeShapeType="1" noTextEdit="1"/>
              </p:cNvSpPr>
              <p:nvPr/>
            </p:nvSpPr>
            <p:spPr bwMode="auto">
              <a:xfrm>
                <a:off x="352282" y="4365104"/>
                <a:ext cx="11485848" cy="1940916"/>
              </a:xfrm>
              <a:prstGeom prst="rect">
                <a:avLst/>
              </a:prstGeom>
              <a:blipFill rotWithShape="1">
                <a:blip r:embed="rId5"/>
                <a:stretch>
                  <a:fillRect l="-4" t="-6" r="4" b="-422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时，潜水员下潜的深度；</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jj119.jpg" descr="id:2147489538;FounderCES"/>
          <p:cNvPicPr/>
          <p:nvPr/>
        </p:nvPicPr>
        <p:blipFill>
          <a:blip r:embed="rId2"/>
          <a:stretch>
            <a:fillRect/>
          </a:stretch>
        </p:blipFill>
        <p:spPr>
          <a:xfrm>
            <a:off x="2206144" y="1310128"/>
            <a:ext cx="1304358" cy="1701780"/>
          </a:xfrm>
          <a:prstGeom prst="rect">
            <a:avLst/>
          </a:prstGeom>
        </p:spPr>
      </p:pic>
      <p:pic>
        <p:nvPicPr>
          <p:cNvPr id="11" name="jj120.jpg" descr="id:2147489545;FounderCES"/>
          <p:cNvPicPr/>
          <p:nvPr/>
        </p:nvPicPr>
        <p:blipFill>
          <a:blip r:embed="rId3"/>
          <a:stretch>
            <a:fillRect/>
          </a:stretch>
        </p:blipFill>
        <p:spPr>
          <a:xfrm>
            <a:off x="4871070" y="1319486"/>
            <a:ext cx="1867356" cy="1560775"/>
          </a:xfrm>
          <a:prstGeom prst="rect">
            <a:avLst/>
          </a:prstGeom>
        </p:spPr>
      </p:pic>
      <p:pic>
        <p:nvPicPr>
          <p:cNvPr id="12" name="jj121.jpg" descr="id:2147489552;FounderCES"/>
          <p:cNvPicPr/>
          <p:nvPr/>
        </p:nvPicPr>
        <p:blipFill>
          <a:blip r:embed="rId4"/>
          <a:stretch>
            <a:fillRect/>
          </a:stretch>
        </p:blipFill>
        <p:spPr>
          <a:xfrm>
            <a:off x="8183438" y="1209398"/>
            <a:ext cx="2088232" cy="1656505"/>
          </a:xfrm>
          <a:prstGeom prst="rect">
            <a:avLst/>
          </a:prstGeom>
        </p:spPr>
      </p:pic>
      <p:sp>
        <p:nvSpPr>
          <p:cNvPr id="13" name="矩形 12"/>
          <p:cNvSpPr/>
          <p:nvPr/>
        </p:nvSpPr>
        <p:spPr>
          <a:xfrm>
            <a:off x="2565732" y="2966123"/>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14" name="矩形 13"/>
          <p:cNvSpPr/>
          <p:nvPr/>
        </p:nvSpPr>
        <p:spPr>
          <a:xfrm>
            <a:off x="5625757" y="2871520"/>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15" name="矩形 14"/>
          <p:cNvSpPr/>
          <p:nvPr/>
        </p:nvSpPr>
        <p:spPr>
          <a:xfrm>
            <a:off x="9024163" y="2865903"/>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16" name="矩形 15"/>
          <p:cNvSpPr/>
          <p:nvPr/>
        </p:nvSpPr>
        <p:spPr>
          <a:xfrm>
            <a:off x="5290923" y="3356808"/>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21</a:t>
            </a:r>
            <a:r>
              <a:rPr lang="zh-CN" altLang="zh-CN" sz="2400" b="0" dirty="0">
                <a:solidFill>
                  <a:srgbClr val="000000"/>
                </a:solidFill>
                <a:cs typeface="Times New Roman" panose="02020603050405020304" pitchFamily="18" charset="0"/>
              </a:rPr>
              <a:t>题）</a:t>
            </a:r>
          </a:p>
        </p:txBody>
      </p:sp>
      <p:sp>
        <p:nvSpPr>
          <p:cNvPr id="18" name="矩形 17"/>
          <p:cNvSpPr/>
          <p:nvPr/>
        </p:nvSpPr>
        <p:spPr>
          <a:xfrm>
            <a:off x="360854" y="3630856"/>
            <a:ext cx="1135247" cy="461665"/>
          </a:xfrm>
          <a:prstGeom prst="rect">
            <a:avLst/>
          </a:prstGeom>
        </p:spPr>
        <p:txBody>
          <a:bodyPr wrap="none">
            <a:spAutoFit/>
          </a:bodyPr>
          <a:lstStyle/>
          <a:p>
            <a:r>
              <a:rPr lang="en-US" altLang="zh-CN" sz="2400"/>
              <a:t>10 m</a:t>
            </a:r>
            <a:r>
              <a:rPr lang="zh-CN" altLang="zh-CN" sz="2400">
                <a:cs typeface="Times New Roman" panose="02020603050405020304" pitchFamily="18" charset="0"/>
              </a:rPr>
              <a:t>　</a:t>
            </a:r>
            <a:endParaRPr lang="zh-CN" altLang="en-US"/>
          </a:p>
        </p:txBody>
      </p:sp>
      <mc:AlternateContent xmlns:mc="http://schemas.openxmlformats.org/markup-compatibility/2006" xmlns:a14="http://schemas.microsoft.com/office/drawing/2010/main">
        <mc:Choice Requires="a14">
          <p:sp>
            <p:nvSpPr>
              <p:cNvPr id="19" name="内容占位符 1"/>
              <p:cNvSpPr txBox="1"/>
              <p:nvPr/>
            </p:nvSpPr>
            <p:spPr bwMode="auto">
              <a:xfrm>
                <a:off x="343711" y="3929422"/>
                <a:ext cx="11485848" cy="277095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lnSpc>
                    <a:spcPct val="120000"/>
                  </a:lnSpc>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已知电压表示数为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时，即</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den>
                    </m:f>
                  </m:oMath>
                </a14:m>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，即电路中的电流为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den>
                    </m:f>
                  </m:oMath>
                </a14:m>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，由串联电路的电压特点可知</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，则此时</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sub>
                        </m:sSub>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r>
                          <m:rPr>
                            <m:nor/>
                          </m:rPr>
                          <a:rPr lang="en-US" altLang="zh-CN" i="1">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den>
                        </m:f>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图丙可知，此时潜水员下潜的深度为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m.</a:t>
                </a:r>
              </a:p>
            </p:txBody>
          </p:sp>
        </mc:Choice>
        <mc:Fallback xmlns="">
          <p:sp>
            <p:nvSpPr>
              <p:cNvPr id="19" name="内容占位符 1"/>
              <p:cNvSpPr txBox="1">
                <a:spLocks noRot="1" noChangeAspect="1" noMove="1" noResize="1" noEditPoints="1" noAdjustHandles="1" noChangeArrowheads="1" noChangeShapeType="1" noTextEdit="1"/>
              </p:cNvSpPr>
              <p:nvPr/>
            </p:nvSpPr>
            <p:spPr bwMode="auto">
              <a:xfrm>
                <a:off x="343711" y="3929422"/>
                <a:ext cx="11485848" cy="2770951"/>
              </a:xfrm>
              <a:prstGeom prst="rect">
                <a:avLst/>
              </a:prstGeom>
              <a:blipFill rotWithShape="1">
                <a:blip r:embed="rId5"/>
                <a:stretch>
                  <a:fillRect l="-2" t="-2" r="1" b="1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5345"/>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）在保证电路安全的情况下，该深度表能浸入水中的最大深度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jj119.jpg" descr="id:2147489538;FounderCES"/>
          <p:cNvPicPr/>
          <p:nvPr/>
        </p:nvPicPr>
        <p:blipFill>
          <a:blip r:embed="rId2"/>
          <a:stretch>
            <a:fillRect/>
          </a:stretch>
        </p:blipFill>
        <p:spPr>
          <a:xfrm>
            <a:off x="2062758" y="2056761"/>
            <a:ext cx="1499995" cy="1957025"/>
          </a:xfrm>
          <a:prstGeom prst="rect">
            <a:avLst/>
          </a:prstGeom>
        </p:spPr>
      </p:pic>
      <p:pic>
        <p:nvPicPr>
          <p:cNvPr id="11" name="jj120.jpg" descr="id:2147489545;FounderCES"/>
          <p:cNvPicPr/>
          <p:nvPr/>
        </p:nvPicPr>
        <p:blipFill>
          <a:blip r:embed="rId3"/>
          <a:stretch>
            <a:fillRect/>
          </a:stretch>
        </p:blipFill>
        <p:spPr>
          <a:xfrm>
            <a:off x="4799062" y="2084684"/>
            <a:ext cx="2147436" cy="1794872"/>
          </a:xfrm>
          <a:prstGeom prst="rect">
            <a:avLst/>
          </a:prstGeom>
        </p:spPr>
      </p:pic>
      <p:pic>
        <p:nvPicPr>
          <p:cNvPr id="12" name="jj121.jpg" descr="id:2147489552;FounderCES"/>
          <p:cNvPicPr/>
          <p:nvPr/>
        </p:nvPicPr>
        <p:blipFill>
          <a:blip r:embed="rId4"/>
          <a:stretch>
            <a:fillRect/>
          </a:stretch>
        </p:blipFill>
        <p:spPr>
          <a:xfrm>
            <a:off x="8111430" y="1974596"/>
            <a:ext cx="2401440" cy="1904960"/>
          </a:xfrm>
          <a:prstGeom prst="rect">
            <a:avLst/>
          </a:prstGeom>
        </p:spPr>
      </p:pic>
      <p:sp>
        <p:nvSpPr>
          <p:cNvPr id="13" name="矩形 12"/>
          <p:cNvSpPr/>
          <p:nvPr/>
        </p:nvSpPr>
        <p:spPr>
          <a:xfrm>
            <a:off x="2565732" y="387955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14" name="矩形 13"/>
          <p:cNvSpPr/>
          <p:nvPr/>
        </p:nvSpPr>
        <p:spPr>
          <a:xfrm>
            <a:off x="5625757" y="3784953"/>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15" name="矩形 14"/>
          <p:cNvSpPr/>
          <p:nvPr/>
        </p:nvSpPr>
        <p:spPr>
          <a:xfrm>
            <a:off x="9361214" y="3890226"/>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16" name="矩形 15"/>
          <p:cNvSpPr/>
          <p:nvPr/>
        </p:nvSpPr>
        <p:spPr>
          <a:xfrm>
            <a:off x="5345515" y="4164955"/>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
        <p:nvSpPr>
          <p:cNvPr id="18" name="矩形 17"/>
          <p:cNvSpPr/>
          <p:nvPr/>
        </p:nvSpPr>
        <p:spPr>
          <a:xfrm>
            <a:off x="360854" y="4361201"/>
            <a:ext cx="825867"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40 m</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61632"/>
                <a:ext cx="11485848" cy="3130922"/>
              </a:xfrm>
            </p:spPr>
            <p:txBody>
              <a:bodyPr/>
              <a:lstStyle/>
              <a:p>
                <a:pPr hangingPunct="0">
                  <a:spcAft>
                    <a:spcPts val="0"/>
                  </a:spcAft>
                </a:pPr>
                <a:r>
                  <a:rPr lang="en-US" altLang="zh-CN" sz="2300" spc="-1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spc="-1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当电路中电流最大时，由</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两端的电压最大，由电压表测量范围可知</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a:t>
                </a:r>
                <a:endPar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的电压最大为</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300"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，由此可知电路中电流最大为</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300" i="1" spc="-100" dirty="0">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sz="2300" spc="-100" baseline="-25000" dirty="0">
                            <a:latin typeface="Times New Roman" panose="02020603050405020304" pitchFamily="18" charset="0"/>
                            <a:ea typeface="宋体" panose="02010600030101010101" pitchFamily="2" charset="-122"/>
                            <a:cs typeface="Times New Roman" panose="02020603050405020304" pitchFamily="18" charset="0"/>
                          </a:rPr>
                          <m:t>0</m:t>
                        </m:r>
                        <m:r>
                          <m:rPr>
                            <m:nor/>
                          </m:rPr>
                          <a:rPr lang="zh-CN" altLang="zh-CN" sz="2300" spc="-100" baseline="-25000" dirty="0">
                            <a:latin typeface="Times New Roman" panose="02020603050405020304" pitchFamily="18" charset="0"/>
                            <a:ea typeface="宋体" panose="02010600030101010101" pitchFamily="2" charset="-122"/>
                            <a:cs typeface="Times New Roman" panose="02020603050405020304" pitchFamily="18" charset="0"/>
                          </a:rPr>
                          <m:t>大</m:t>
                        </m:r>
                      </m:num>
                      <m:den>
                        <m:sSub>
                          <m:sSubPr>
                            <m:ctrlPr>
                              <a:rPr lang="zh-CN" altLang="zh-CN" sz="2300"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300"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sz="2300" b="0" i="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0.24 A</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，为保护</a:t>
                </a:r>
                <a:endPar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电路，电路中允许通过的最大电流为</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，此时电路总电阻为</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sz="2300" i="1" spc="-100">
                            <a:solidFill>
                              <a:prstClr val="black"/>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en-US" sz="2300" spc="-100"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大</m:t>
                        </m:r>
                      </m:den>
                    </m:f>
                  </m:oMath>
                </a14:m>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sz="2300"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sz="2300"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，由串联电路的电阻特点可知电阻</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i="1"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i="1"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sz="2000" i="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spc="-1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，由题图丙可知，此时下潜的深度为</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m</a:t>
                </a:r>
                <a:r>
                  <a:rPr lang="zh-CN"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，即该深度表能测量的最大深度为</a:t>
                </a:r>
                <a:r>
                  <a:rPr lang="en-US" altLang="zh-CN" sz="2300"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m.</a:t>
                </a:r>
                <a:r>
                  <a:rPr lang="en-US" altLang="zh-CN" sz="2300" i="1" spc="-1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61632"/>
                <a:ext cx="11485848" cy="3130922"/>
              </a:xfrm>
              <a:blipFill>
                <a:blip r:embed="rId2"/>
                <a:stretch>
                  <a:fillRect l="-743" r="-796" b="-1365"/>
                </a:stretch>
              </a:blipFill>
            </p:spPr>
            <p:txBody>
              <a:bodyPr/>
              <a:lstStyle/>
              <a:p>
                <a:r>
                  <a:rPr lang="zh-CN" altLang="en-US">
                    <a:noFill/>
                  </a:rPr>
                  <a:t> </a:t>
                </a:r>
              </a:p>
            </p:txBody>
          </p:sp>
        </mc:Fallback>
      </mc:AlternateContent>
      <p:pic>
        <p:nvPicPr>
          <p:cNvPr id="3" name="jj119.jpg" descr="id:2147489538;FounderCES"/>
          <p:cNvPicPr/>
          <p:nvPr/>
        </p:nvPicPr>
        <p:blipFill>
          <a:blip r:embed="rId3"/>
          <a:stretch>
            <a:fillRect/>
          </a:stretch>
        </p:blipFill>
        <p:spPr>
          <a:xfrm>
            <a:off x="1846104" y="3943186"/>
            <a:ext cx="1304358" cy="1701780"/>
          </a:xfrm>
          <a:prstGeom prst="rect">
            <a:avLst/>
          </a:prstGeom>
        </p:spPr>
      </p:pic>
      <p:pic>
        <p:nvPicPr>
          <p:cNvPr id="4" name="jj120.jpg" descr="id:2147489545;FounderCES"/>
          <p:cNvPicPr/>
          <p:nvPr/>
        </p:nvPicPr>
        <p:blipFill>
          <a:blip r:embed="rId4"/>
          <a:stretch>
            <a:fillRect/>
          </a:stretch>
        </p:blipFill>
        <p:spPr>
          <a:xfrm>
            <a:off x="4511030" y="3952544"/>
            <a:ext cx="1867356" cy="1560775"/>
          </a:xfrm>
          <a:prstGeom prst="rect">
            <a:avLst/>
          </a:prstGeom>
        </p:spPr>
      </p:pic>
      <p:pic>
        <p:nvPicPr>
          <p:cNvPr id="5" name="jj121.jpg" descr="id:2147489552;FounderCES"/>
          <p:cNvPicPr/>
          <p:nvPr/>
        </p:nvPicPr>
        <p:blipFill>
          <a:blip r:embed="rId5"/>
          <a:stretch>
            <a:fillRect/>
          </a:stretch>
        </p:blipFill>
        <p:spPr>
          <a:xfrm>
            <a:off x="7823398" y="3842456"/>
            <a:ext cx="2088232" cy="1656505"/>
          </a:xfrm>
          <a:prstGeom prst="rect">
            <a:avLst/>
          </a:prstGeom>
        </p:spPr>
      </p:pic>
      <p:sp>
        <p:nvSpPr>
          <p:cNvPr id="6" name="矩形 5"/>
          <p:cNvSpPr/>
          <p:nvPr/>
        </p:nvSpPr>
        <p:spPr>
          <a:xfrm>
            <a:off x="2205692" y="559918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5265717" y="5504578"/>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8" name="矩形 7"/>
          <p:cNvSpPr/>
          <p:nvPr/>
        </p:nvSpPr>
        <p:spPr>
          <a:xfrm>
            <a:off x="8664123" y="5498961"/>
            <a:ext cx="49404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9" name="矩形 8"/>
          <p:cNvSpPr/>
          <p:nvPr/>
        </p:nvSpPr>
        <p:spPr>
          <a:xfrm>
            <a:off x="4985475" y="599376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21</a:t>
            </a:r>
            <a:r>
              <a:rPr lang="zh-CN" altLang="zh-CN" sz="2400" b="0" dirty="0">
                <a:solidFill>
                  <a:srgbClr val="000000"/>
                </a:solidFill>
                <a:cs typeface="Times New Roman" panose="02020603050405020304" pitchFamily="18" charset="0"/>
              </a:rPr>
              <a:t>题）</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10623"/>
          </a:xfrm>
        </p:spPr>
        <p:txBody>
          <a:bodyPr/>
          <a:lstStyle/>
          <a:p>
            <a:pPr hangingPunct="0">
              <a:spcAft>
                <a:spcPts val="0"/>
              </a:spcAft>
            </a:pP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由表中数据可知，实验过程中控制电压表示数为</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U</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V</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IR</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0.6 A</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5 Ω</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0.3 A</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10 Ω</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0.2 A</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15 Ω</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3 V</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latin typeface="Times New Roman" panose="02020603050405020304" pitchFamily="18" charset="0"/>
                <a:ea typeface="宋体" panose="02010600030101010101" pitchFamily="2" charset="-122"/>
                <a:cs typeface="Times New Roman" panose="02020603050405020304" pitchFamily="18" charset="0"/>
              </a:rPr>
              <a:t>错误；实验中，当把</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由</a:t>
            </a:r>
            <a:r>
              <a:rPr lang="en-US" altLang="zh-CN" sz="2300">
                <a:latin typeface="Times New Roman" panose="02020603050405020304" pitchFamily="18" charset="0"/>
                <a:ea typeface="宋体" panose="02010600030101010101" pitchFamily="2" charset="-122"/>
                <a:cs typeface="Times New Roman" panose="02020603050405020304" pitchFamily="18" charset="0"/>
              </a:rPr>
              <a:t>5 Ω</a:t>
            </a:r>
            <a:r>
              <a:rPr lang="zh-CN" altLang="zh-CN" sz="2300">
                <a:latin typeface="Times New Roman" panose="02020603050405020304" pitchFamily="18" charset="0"/>
                <a:ea typeface="宋体" panose="02010600030101010101" pitchFamily="2" charset="-122"/>
                <a:cs typeface="Times New Roman" panose="02020603050405020304" pitchFamily="18" charset="0"/>
              </a:rPr>
              <a:t>更换为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10 Ω</a:t>
            </a:r>
            <a:r>
              <a:rPr lang="zh-CN" altLang="zh-CN" sz="2300">
                <a:latin typeface="Times New Roman" panose="02020603050405020304" pitchFamily="18" charset="0"/>
                <a:ea typeface="宋体" panose="02010600030101010101" pitchFamily="2" charset="-122"/>
                <a:cs typeface="Times New Roman" panose="02020603050405020304" pitchFamily="18" charset="0"/>
              </a:rPr>
              <a:t>时，根据串联分压原理，定值电阻两端的电压变大，研究电流与电阻关系时要控制电压不变，根据串联电路电压的规律，应增大滑动变阻器两端的电压，由串联分压原理可知，要增大滑动变阻器接入电路的阻值，所以应向右适当移动滑动变阻器滑片，</a:t>
            </a:r>
            <a:r>
              <a:rPr lang="en-US" altLang="zh-CN" sz="2300">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latin typeface="Times New Roman" panose="02020603050405020304" pitchFamily="18" charset="0"/>
                <a:ea typeface="宋体" panose="02010600030101010101" pitchFamily="2" charset="-122"/>
                <a:cs typeface="Times New Roman" panose="02020603050405020304" pitchFamily="18" charset="0"/>
              </a:rPr>
              <a:t>错误；研究电流与电阻的关</a:t>
            </a:r>
            <a:r>
              <a:rPr lang="zh-CN" altLang="zh-CN" sz="2300" spc="-100">
                <a:latin typeface="Times New Roman" panose="02020603050405020304" pitchFamily="18" charset="0"/>
                <a:ea typeface="宋体" panose="02010600030101010101" pitchFamily="2" charset="-122"/>
                <a:cs typeface="Times New Roman" panose="02020603050405020304" pitchFamily="18" charset="0"/>
              </a:rPr>
              <a:t>系时，需控制定值电阻两端的电压不变，因电源电压不变，根据串联电路电压规律可知，</a:t>
            </a:r>
          </a:p>
        </p:txBody>
      </p:sp>
      <p:graphicFrame>
        <p:nvGraphicFramePr>
          <p:cNvPr id="3" name="表格 2"/>
          <p:cNvGraphicFramePr>
            <a:graphicFrameLocks noGrp="1"/>
          </p:cNvGraphicFramePr>
          <p:nvPr/>
        </p:nvGraphicFramePr>
        <p:xfrm>
          <a:off x="6167214" y="4149080"/>
          <a:ext cx="3888432" cy="1752600"/>
        </p:xfrm>
        <a:graphic>
          <a:graphicData uri="http://schemas.openxmlformats.org/drawingml/2006/table">
            <a:tbl>
              <a:tblPr firstRow="1" firstCol="1" bandRow="1"/>
              <a:tblGrid>
                <a:gridCol w="936104">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tblGrid>
              <a:tr h="0">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3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8316">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300">
                          <a:solidFill>
                            <a:srgbClr val="000000"/>
                          </a:solidFill>
                          <a:effectLst/>
                          <a:latin typeface="+mn-lt"/>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5568">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a:solidFill>
                            <a:srgbClr val="000000"/>
                          </a:solidFill>
                          <a:effectLst/>
                          <a:latin typeface="+mn-lt"/>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2820">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a:solidFill>
                            <a:srgbClr val="000000"/>
                          </a:solidFill>
                          <a:effectLst/>
                          <a:latin typeface="+mn-lt"/>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8104">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jj111.jpg" descr="id:2147489292;FounderCES"/>
          <p:cNvPicPr/>
          <p:nvPr/>
        </p:nvPicPr>
        <p:blipFill>
          <a:blip r:embed="rId2"/>
          <a:stretch>
            <a:fillRect/>
          </a:stretch>
        </p:blipFill>
        <p:spPr>
          <a:xfrm>
            <a:off x="2062758" y="4077072"/>
            <a:ext cx="2736304" cy="1696564"/>
          </a:xfrm>
          <a:prstGeom prst="rect">
            <a:avLst/>
          </a:prstGeom>
        </p:spPr>
      </p:pic>
      <p:sp>
        <p:nvSpPr>
          <p:cNvPr id="5" name="矩形 4"/>
          <p:cNvSpPr/>
          <p:nvPr/>
        </p:nvSpPr>
        <p:spPr>
          <a:xfrm>
            <a:off x="2874990" y="566124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3</a:t>
            </a:r>
            <a:r>
              <a:rPr lang="zh-CN" altLang="zh-CN" sz="2300" b="0">
                <a:solidFill>
                  <a:srgbClr val="000000"/>
                </a:solidFill>
                <a:cs typeface="Times New Roman" panose="02020603050405020304" pitchFamily="18" charset="0"/>
              </a:rPr>
              <a:t>题）</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685304"/>
              </a:xfrm>
            </p:spPr>
            <p:txBody>
              <a:bodyPr/>
              <a:lstStyle/>
              <a:p>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滑动变阻器两端电压也不变，为</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次实验中，滑动变阻器接入电路的阻值为</a:t>
                </a:r>
                <a:r>
                  <a:rPr lang="en-US" altLang="zh-CN" sz="2300" i="1"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spc="-1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300"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sz="2300"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错误；实验中使用的定值电阻阻值最大为</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，定值电阻两端的电压始终保持</a:t>
                </a:r>
                <a:r>
                  <a:rPr lang="en-US" altLang="zh-CN" sz="2300" i="1"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300" spc="-1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不变，根据串联电路电压的规律可知，滑动变阻器分得的电压也为</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，滑动变阻器分得的电压为电压表示数的</a:t>
                </a:r>
                <a14:m>
                  <m:oMath xmlns:m="http://schemas.openxmlformats.org/officeDocument/2006/math">
                    <m:f>
                      <m:fPr>
                        <m:ctrlPr>
                          <a:rPr lang="zh-CN" altLang="zh-CN" sz="2300"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300"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300"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300"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倍，根据串联分压原理可知，当接入</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的定值电阻时，滑动变阻器连入电路中的阻值为</a:t>
                </a:r>
                <a:r>
                  <a:rPr lang="en-US" altLang="zh-CN" sz="2300" i="1"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spc="-1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spc="-1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，而本实验中提供的滑动变阻器规格为</a:t>
                </a:r>
                <a:r>
                  <a:rPr lang="en-US" altLang="zh-CN" sz="2300" spc="-1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sz="2300" spc="-1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，无法满足实验需求，所以需要改变电路，</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300" spc="-100">
                  <a:solidFill>
                    <a:schemeClr val="tx1"/>
                  </a:solidFill>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685304"/>
              </a:xfrm>
              <a:blipFill rotWithShape="1">
                <a:blip r:embed="rId2"/>
                <a:stretch>
                  <a:fillRect l="-2" t="-17" r="1" b="11"/>
                </a:stretch>
              </a:blipFill>
            </p:spPr>
            <p:txBody>
              <a:bodyPr/>
              <a:lstStyle/>
              <a:p>
                <a:r>
                  <a:rPr lang="zh-CN" altLang="en-US">
                    <a:noFill/>
                  </a:rPr>
                  <a:t> </a:t>
                </a:r>
              </a:p>
            </p:txBody>
          </p:sp>
        </mc:Fallback>
      </mc:AlternateContent>
      <p:graphicFrame>
        <p:nvGraphicFramePr>
          <p:cNvPr id="3" name="表格 2"/>
          <p:cNvGraphicFramePr>
            <a:graphicFrameLocks noGrp="1"/>
          </p:cNvGraphicFramePr>
          <p:nvPr/>
        </p:nvGraphicFramePr>
        <p:xfrm>
          <a:off x="6239222" y="4519238"/>
          <a:ext cx="3888432" cy="1752600"/>
        </p:xfrm>
        <a:graphic>
          <a:graphicData uri="http://schemas.openxmlformats.org/drawingml/2006/table">
            <a:tbl>
              <a:tblPr firstRow="1" firstCol="1" bandRow="1"/>
              <a:tblGrid>
                <a:gridCol w="936104">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tblGrid>
              <a:tr h="0">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3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8316">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300">
                          <a:solidFill>
                            <a:srgbClr val="000000"/>
                          </a:solidFill>
                          <a:effectLst/>
                          <a:latin typeface="+mn-lt"/>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5568">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a:solidFill>
                            <a:srgbClr val="000000"/>
                          </a:solidFill>
                          <a:effectLst/>
                          <a:latin typeface="+mn-lt"/>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2820">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a:solidFill>
                            <a:srgbClr val="000000"/>
                          </a:solidFill>
                          <a:effectLst/>
                          <a:latin typeface="+mn-lt"/>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8104">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0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jj111.jpg" descr="id:2147489292;FounderCES"/>
          <p:cNvPicPr/>
          <p:nvPr/>
        </p:nvPicPr>
        <p:blipFill>
          <a:blip r:embed="rId3"/>
          <a:stretch>
            <a:fillRect/>
          </a:stretch>
        </p:blipFill>
        <p:spPr>
          <a:xfrm>
            <a:off x="2134766" y="4447230"/>
            <a:ext cx="2736304" cy="1696564"/>
          </a:xfrm>
          <a:prstGeom prst="rect">
            <a:avLst/>
          </a:prstGeom>
        </p:spPr>
      </p:pic>
      <p:sp>
        <p:nvSpPr>
          <p:cNvPr id="5" name="矩形 4"/>
          <p:cNvSpPr/>
          <p:nvPr/>
        </p:nvSpPr>
        <p:spPr>
          <a:xfrm>
            <a:off x="2946998" y="603140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3</a:t>
            </a:r>
            <a:r>
              <a:rPr lang="zh-CN" altLang="zh-CN" sz="2300" b="0">
                <a:solidFill>
                  <a:srgbClr val="000000"/>
                </a:solidFill>
                <a:cs typeface="Times New Roman" panose="02020603050405020304" pitchFamily="18" charset="0"/>
              </a:rPr>
              <a:t>题）</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012"/>
            <a:ext cx="11485848" cy="4454233"/>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）控制大气污染物浓度是确保空气质量，实现碧水蓝天的重要措施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如图甲所示是物理学习小组设计的大气污染物浓度监测简化电路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当污染物浓度增大时，污染物浓度监测表的示数增大；</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为气敏电阻，其阻值随污染物浓度变化的关系如图乙所示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当污染物浓度增大时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气敏电阻的阻值增大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当污染物浓度增大时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电流表示数增大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当污染物浓度增大时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电压表示数增大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污染物浓度监测表是电压表改装而成的</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7.jpg" descr="id:2147489307;FounderCES"/>
          <p:cNvPicPr/>
          <p:nvPr/>
        </p:nvPicPr>
        <p:blipFill>
          <a:blip r:embed="rId2"/>
          <a:stretch>
            <a:fillRect/>
          </a:stretch>
        </p:blipFill>
        <p:spPr>
          <a:xfrm>
            <a:off x="6743278" y="3026788"/>
            <a:ext cx="2613550" cy="1914025"/>
          </a:xfrm>
          <a:prstGeom prst="rect">
            <a:avLst/>
          </a:prstGeom>
        </p:spPr>
      </p:pic>
      <p:pic>
        <p:nvPicPr>
          <p:cNvPr id="4" name="gyc448.jpg" descr="id:2147489314;FounderCES"/>
          <p:cNvPicPr/>
          <p:nvPr/>
        </p:nvPicPr>
        <p:blipFill>
          <a:blip r:embed="rId3"/>
          <a:stretch>
            <a:fillRect/>
          </a:stretch>
        </p:blipFill>
        <p:spPr>
          <a:xfrm>
            <a:off x="10046502" y="3242812"/>
            <a:ext cx="1800200" cy="1750471"/>
          </a:xfrm>
          <a:prstGeom prst="rect">
            <a:avLst/>
          </a:prstGeom>
        </p:spPr>
      </p:pic>
      <p:sp>
        <p:nvSpPr>
          <p:cNvPr id="5" name="矩形 4"/>
          <p:cNvSpPr/>
          <p:nvPr/>
        </p:nvSpPr>
        <p:spPr>
          <a:xfrm>
            <a:off x="7895406" y="4898996"/>
            <a:ext cx="4023304"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8831510" y="5343599"/>
            <a:ext cx="1569660"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4</a:t>
            </a:r>
            <a:r>
              <a:rPr lang="zh-CN" altLang="zh-CN" sz="2400" b="0">
                <a:solidFill>
                  <a:srgbClr val="000000"/>
                </a:solidFill>
                <a:cs typeface="Times New Roman" panose="02020603050405020304" pitchFamily="18" charset="0"/>
              </a:rPr>
              <a:t>题）</a:t>
            </a:r>
            <a:endParaRPr lang="zh-CN" altLang="en-US" sz="2400" b="0"/>
          </a:p>
        </p:txBody>
      </p:sp>
      <p:sp>
        <p:nvSpPr>
          <p:cNvPr id="8" name="矩形 7"/>
          <p:cNvSpPr/>
          <p:nvPr/>
        </p:nvSpPr>
        <p:spPr>
          <a:xfrm>
            <a:off x="5313048" y="3036671"/>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10502</Words>
  <Application>Microsoft Office PowerPoint</Application>
  <PresentationFormat>自定义</PresentationFormat>
  <Paragraphs>393</Paragraphs>
  <Slides>64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64</vt:i4>
      </vt:variant>
    </vt:vector>
  </HeadingPairs>
  <TitlesOfParts>
    <vt:vector size="72" baseType="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551</cp:revision>
  <dcterms:created xsi:type="dcterms:W3CDTF">2020-11-06T05:24:00Z</dcterms:created>
  <dcterms:modified xsi:type="dcterms:W3CDTF">2025-09-18T00:58:56Z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7E533C013AF44F708FC4529FB000493A_12</vt:lpwstr>
  </property>
</Properties>
</file>